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59" r:id="rId5"/>
    <p:sldId id="263" r:id="rId6"/>
    <p:sldId id="268" r:id="rId7"/>
    <p:sldId id="284" r:id="rId8"/>
    <p:sldId id="264" r:id="rId9"/>
    <p:sldId id="266" r:id="rId10"/>
    <p:sldId id="265" r:id="rId11"/>
    <p:sldId id="269" r:id="rId12"/>
    <p:sldId id="270" r:id="rId13"/>
    <p:sldId id="271" r:id="rId14"/>
    <p:sldId id="272" r:id="rId15"/>
    <p:sldId id="274" r:id="rId16"/>
    <p:sldId id="285" r:id="rId17"/>
    <p:sldId id="257" r:id="rId18"/>
    <p:sldId id="286" r:id="rId19"/>
    <p:sldId id="287" r:id="rId20"/>
    <p:sldId id="288" r:id="rId21"/>
    <p:sldId id="280" r:id="rId22"/>
    <p:sldId id="282" r:id="rId23"/>
    <p:sldId id="281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n Hock Ang" initials="SHA" lastIdx="1" clrIdx="0">
    <p:extLst>
      <p:ext uri="{19B8F6BF-5375-455C-9EA6-DF929625EA0E}">
        <p15:presenceInfo xmlns:p15="http://schemas.microsoft.com/office/powerpoint/2012/main" userId="4149784bd1007f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F7C80"/>
    <a:srgbClr val="FF66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4" d="100"/>
          <a:sy n="64" d="100"/>
        </p:scale>
        <p:origin x="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B7E56C-94FD-714A-92AA-0E3EBA68BFB8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5A03AF-17BF-6E4E-8613-39D31122F8C4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6776FF0C-698E-FD4F-AD82-DB98A352D323}" type="parTrans" cxnId="{72F56B77-D35E-714A-B94E-3F4F6DAC2803}">
      <dgm:prSet/>
      <dgm:spPr/>
      <dgm:t>
        <a:bodyPr/>
        <a:lstStyle/>
        <a:p>
          <a:endParaRPr lang="en-GB"/>
        </a:p>
      </dgm:t>
    </dgm:pt>
    <dgm:pt modelId="{C83D78A2-BB3E-C641-B8F0-9BB4064B359C}" type="sibTrans" cxnId="{72F56B77-D35E-714A-B94E-3F4F6DAC2803}">
      <dgm:prSet/>
      <dgm:spPr/>
      <dgm:t>
        <a:bodyPr/>
        <a:lstStyle/>
        <a:p>
          <a:endParaRPr lang="en-GB"/>
        </a:p>
      </dgm:t>
    </dgm:pt>
    <dgm:pt modelId="{5CB11260-95B1-C141-86B2-C9698B20BA63}">
      <dgm:prSet phldrT="[Text]"/>
      <dgm:spPr>
        <a:noFill/>
        <a:ln w="73025">
          <a:noFill/>
        </a:ln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 </a:t>
          </a:r>
        </a:p>
      </dgm:t>
    </dgm:pt>
    <dgm:pt modelId="{0D5062B4-3438-CC4D-AC81-CDF20DC7CDF2}" type="sibTrans" cxnId="{2014AF5F-4D46-1C46-8FAF-C2366737A33C}">
      <dgm:prSet/>
      <dgm:spPr/>
      <dgm:t>
        <a:bodyPr/>
        <a:lstStyle/>
        <a:p>
          <a:endParaRPr lang="en-GB"/>
        </a:p>
      </dgm:t>
    </dgm:pt>
    <dgm:pt modelId="{8E291564-D70D-E847-A04D-7DD038EAF3F3}" type="parTrans" cxnId="{2014AF5F-4D46-1C46-8FAF-C2366737A33C}">
      <dgm:prSet/>
      <dgm:spPr/>
      <dgm:t>
        <a:bodyPr/>
        <a:lstStyle/>
        <a:p>
          <a:endParaRPr lang="en-GB"/>
        </a:p>
      </dgm:t>
    </dgm:pt>
    <dgm:pt modelId="{34BF211B-2DF6-274D-A246-5729ACAA4D48}" type="pres">
      <dgm:prSet presAssocID="{75B7E56C-94FD-714A-92AA-0E3EBA68BFB8}" presName="Name0" presStyleCnt="0">
        <dgm:presLayoutVars>
          <dgm:dir/>
          <dgm:animOne val="branch"/>
          <dgm:animLvl val="lvl"/>
        </dgm:presLayoutVars>
      </dgm:prSet>
      <dgm:spPr/>
    </dgm:pt>
    <dgm:pt modelId="{51EB575F-89C1-4846-BD34-131B2ECE425F}" type="pres">
      <dgm:prSet presAssocID="{CF5A03AF-17BF-6E4E-8613-39D31122F8C4}" presName="chaos" presStyleCnt="0"/>
      <dgm:spPr/>
    </dgm:pt>
    <dgm:pt modelId="{7E2AF594-3C23-884D-ABC7-70F3F2451B9E}" type="pres">
      <dgm:prSet presAssocID="{CF5A03AF-17BF-6E4E-8613-39D31122F8C4}" presName="parTx1" presStyleLbl="revTx" presStyleIdx="0" presStyleCnt="1"/>
      <dgm:spPr/>
    </dgm:pt>
    <dgm:pt modelId="{CBA3B0AD-1B58-7C43-83CE-ECBA5BB50AA6}" type="pres">
      <dgm:prSet presAssocID="{CF5A03AF-17BF-6E4E-8613-39D31122F8C4}" presName="c1" presStyleLbl="node1" presStyleIdx="0" presStyleCnt="19"/>
      <dgm:spPr/>
    </dgm:pt>
    <dgm:pt modelId="{AC2839AD-8990-914F-AC33-D6CF4A6B53CC}" type="pres">
      <dgm:prSet presAssocID="{CF5A03AF-17BF-6E4E-8613-39D31122F8C4}" presName="c2" presStyleLbl="node1" presStyleIdx="1" presStyleCnt="19"/>
      <dgm:spPr/>
    </dgm:pt>
    <dgm:pt modelId="{AFC0B54A-4748-6044-BEE2-790EDEA02562}" type="pres">
      <dgm:prSet presAssocID="{CF5A03AF-17BF-6E4E-8613-39D31122F8C4}" presName="c3" presStyleLbl="node1" presStyleIdx="2" presStyleCnt="19"/>
      <dgm:spPr>
        <a:solidFill>
          <a:srgbClr val="00B050"/>
        </a:solidFill>
      </dgm:spPr>
    </dgm:pt>
    <dgm:pt modelId="{F4004D8D-884C-DC44-B445-AA1F0A587118}" type="pres">
      <dgm:prSet presAssocID="{CF5A03AF-17BF-6E4E-8613-39D31122F8C4}" presName="c4" presStyleLbl="node1" presStyleIdx="3" presStyleCnt="19"/>
      <dgm:spPr/>
    </dgm:pt>
    <dgm:pt modelId="{0FC16F54-17C3-CD43-9CD9-FA706AE4173A}" type="pres">
      <dgm:prSet presAssocID="{CF5A03AF-17BF-6E4E-8613-39D31122F8C4}" presName="c5" presStyleLbl="node1" presStyleIdx="4" presStyleCnt="19"/>
      <dgm:spPr>
        <a:solidFill>
          <a:schemeClr val="accent1">
            <a:lumMod val="40000"/>
            <a:lumOff val="60000"/>
          </a:schemeClr>
        </a:solidFill>
      </dgm:spPr>
    </dgm:pt>
    <dgm:pt modelId="{BF9A124C-004F-FF43-ACA8-55EE1C10E273}" type="pres">
      <dgm:prSet presAssocID="{CF5A03AF-17BF-6E4E-8613-39D31122F8C4}" presName="c6" presStyleLbl="node1" presStyleIdx="5" presStyleCnt="19"/>
      <dgm:spPr/>
    </dgm:pt>
    <dgm:pt modelId="{D0CCC1F6-B626-4E4C-B06D-1CC73B1DFB36}" type="pres">
      <dgm:prSet presAssocID="{CF5A03AF-17BF-6E4E-8613-39D31122F8C4}" presName="c7" presStyleLbl="node1" presStyleIdx="6" presStyleCnt="19"/>
      <dgm:spPr>
        <a:solidFill>
          <a:schemeClr val="accent2">
            <a:lumMod val="75000"/>
          </a:schemeClr>
        </a:solidFill>
      </dgm:spPr>
    </dgm:pt>
    <dgm:pt modelId="{A615184F-9125-7743-9865-D59B5F488D6C}" type="pres">
      <dgm:prSet presAssocID="{CF5A03AF-17BF-6E4E-8613-39D31122F8C4}" presName="c8" presStyleLbl="node1" presStyleIdx="7" presStyleCnt="19"/>
      <dgm:spPr/>
    </dgm:pt>
    <dgm:pt modelId="{DBF7AC5D-CFAC-8541-BA3B-D833B49F3DD2}" type="pres">
      <dgm:prSet presAssocID="{CF5A03AF-17BF-6E4E-8613-39D31122F8C4}" presName="c9" presStyleLbl="node1" presStyleIdx="8" presStyleCnt="19"/>
      <dgm:spPr>
        <a:solidFill>
          <a:srgbClr val="FF6699"/>
        </a:solidFill>
      </dgm:spPr>
    </dgm:pt>
    <dgm:pt modelId="{CF54199A-2400-514D-B73B-3277AAB8656B}" type="pres">
      <dgm:prSet presAssocID="{CF5A03AF-17BF-6E4E-8613-39D31122F8C4}" presName="c10" presStyleLbl="node1" presStyleIdx="9" presStyleCnt="19"/>
      <dgm:spPr>
        <a:solidFill>
          <a:srgbClr val="B96EC3"/>
        </a:solidFill>
      </dgm:spPr>
    </dgm:pt>
    <dgm:pt modelId="{10F21DDC-31CD-1D45-932D-F03D4708A230}" type="pres">
      <dgm:prSet presAssocID="{CF5A03AF-17BF-6E4E-8613-39D31122F8C4}" presName="c11" presStyleLbl="node1" presStyleIdx="10" presStyleCnt="19"/>
      <dgm:spPr>
        <a:solidFill>
          <a:srgbClr val="7030A0"/>
        </a:solidFill>
      </dgm:spPr>
    </dgm:pt>
    <dgm:pt modelId="{64AC658B-E702-6E43-9F29-07493DE3877C}" type="pres">
      <dgm:prSet presAssocID="{CF5A03AF-17BF-6E4E-8613-39D31122F8C4}" presName="c12" presStyleLbl="node1" presStyleIdx="11" presStyleCnt="19"/>
      <dgm:spPr/>
    </dgm:pt>
    <dgm:pt modelId="{CF0A14BA-0872-E740-A927-D6AFD13F473A}" type="pres">
      <dgm:prSet presAssocID="{CF5A03AF-17BF-6E4E-8613-39D31122F8C4}" presName="c13" presStyleLbl="node1" presStyleIdx="12" presStyleCnt="19"/>
      <dgm:spPr>
        <a:solidFill>
          <a:srgbClr val="C00000"/>
        </a:solidFill>
      </dgm:spPr>
    </dgm:pt>
    <dgm:pt modelId="{3284DB02-CEBB-2B49-ACDF-3DF53CA7DC5E}" type="pres">
      <dgm:prSet presAssocID="{CF5A03AF-17BF-6E4E-8613-39D31122F8C4}" presName="c14" presStyleLbl="node1" presStyleIdx="13" presStyleCnt="19"/>
      <dgm:spPr/>
    </dgm:pt>
    <dgm:pt modelId="{C2A1B26E-7732-1C4C-A620-4D34C639A2D3}" type="pres">
      <dgm:prSet presAssocID="{CF5A03AF-17BF-6E4E-8613-39D31122F8C4}" presName="c15" presStyleLbl="node1" presStyleIdx="14" presStyleCnt="19"/>
      <dgm:spPr/>
    </dgm:pt>
    <dgm:pt modelId="{6A76AB55-C9D6-9949-9DC9-4514042B5772}" type="pres">
      <dgm:prSet presAssocID="{CF5A03AF-17BF-6E4E-8613-39D31122F8C4}" presName="c16" presStyleLbl="node1" presStyleIdx="15" presStyleCnt="19"/>
      <dgm:spPr>
        <a:solidFill>
          <a:schemeClr val="tx1">
            <a:lumMod val="50000"/>
            <a:lumOff val="50000"/>
          </a:schemeClr>
        </a:solidFill>
      </dgm:spPr>
    </dgm:pt>
    <dgm:pt modelId="{FE72253D-EBCF-6241-B48C-E55F544A9E5C}" type="pres">
      <dgm:prSet presAssocID="{CF5A03AF-17BF-6E4E-8613-39D31122F8C4}" presName="c17" presStyleLbl="node1" presStyleIdx="16" presStyleCnt="19"/>
      <dgm:spPr/>
    </dgm:pt>
    <dgm:pt modelId="{7011E500-4F7B-C241-BE38-B2A045889FD1}" type="pres">
      <dgm:prSet presAssocID="{CF5A03AF-17BF-6E4E-8613-39D31122F8C4}" presName="c18" presStyleLbl="node1" presStyleIdx="17" presStyleCnt="19"/>
      <dgm:spPr>
        <a:solidFill>
          <a:schemeClr val="accent4">
            <a:lumMod val="60000"/>
            <a:lumOff val="40000"/>
          </a:schemeClr>
        </a:solidFill>
      </dgm:spPr>
    </dgm:pt>
    <dgm:pt modelId="{4003E35A-20A6-9C43-93D0-2B0940732CA1}" type="pres">
      <dgm:prSet presAssocID="{C83D78A2-BB3E-C641-B8F0-9BB4064B359C}" presName="chevronComposite1" presStyleCnt="0"/>
      <dgm:spPr/>
    </dgm:pt>
    <dgm:pt modelId="{C0677734-9031-C342-B62D-6AF899954318}" type="pres">
      <dgm:prSet presAssocID="{C83D78A2-BB3E-C641-B8F0-9BB4064B359C}" presName="chevron1" presStyleLbl="sibTrans2D1" presStyleIdx="0" presStyleCnt="2"/>
      <dgm:spPr>
        <a:noFill/>
      </dgm:spPr>
    </dgm:pt>
    <dgm:pt modelId="{E37DFE51-EC25-5846-8B4A-081A77A84BB1}" type="pres">
      <dgm:prSet presAssocID="{C83D78A2-BB3E-C641-B8F0-9BB4064B359C}" presName="spChevron1" presStyleCnt="0"/>
      <dgm:spPr/>
    </dgm:pt>
    <dgm:pt modelId="{A2BED279-F21E-0D4F-830A-F9FAEEEAB61D}" type="pres">
      <dgm:prSet presAssocID="{C83D78A2-BB3E-C641-B8F0-9BB4064B359C}" presName="overlap" presStyleCnt="0"/>
      <dgm:spPr/>
    </dgm:pt>
    <dgm:pt modelId="{264F6B4C-F570-7947-9404-ED0E4C31ED2E}" type="pres">
      <dgm:prSet presAssocID="{C83D78A2-BB3E-C641-B8F0-9BB4064B359C}" presName="chevronComposite2" presStyleCnt="0"/>
      <dgm:spPr/>
    </dgm:pt>
    <dgm:pt modelId="{0C5847BC-D10E-F342-B8E1-338FD58F29A0}" type="pres">
      <dgm:prSet presAssocID="{C83D78A2-BB3E-C641-B8F0-9BB4064B359C}" presName="chevron2" presStyleLbl="sibTrans2D1" presStyleIdx="1" presStyleCnt="2" custLinFactNeighborX="-517" custLinFactNeighborY="-712"/>
      <dgm:spPr>
        <a:solidFill>
          <a:srgbClr val="C00000"/>
        </a:solidFill>
      </dgm:spPr>
    </dgm:pt>
    <dgm:pt modelId="{408AEA78-550A-8142-826C-C26A619BF368}" type="pres">
      <dgm:prSet presAssocID="{C83D78A2-BB3E-C641-B8F0-9BB4064B359C}" presName="spChevron2" presStyleCnt="0"/>
      <dgm:spPr/>
    </dgm:pt>
    <dgm:pt modelId="{5ADF8883-A7F7-F441-8E70-109716723798}" type="pres">
      <dgm:prSet presAssocID="{5CB11260-95B1-C141-86B2-C9698B20BA63}" presName="last" presStyleCnt="0"/>
      <dgm:spPr/>
    </dgm:pt>
    <dgm:pt modelId="{B638A1CE-DBCA-FE43-B2F5-A6CC694E164D}" type="pres">
      <dgm:prSet presAssocID="{5CB11260-95B1-C141-86B2-C9698B20BA63}" presName="circleTx" presStyleLbl="node1" presStyleIdx="18" presStyleCnt="19" custLinFactNeighborX="3272"/>
      <dgm:spPr/>
    </dgm:pt>
    <dgm:pt modelId="{4B800F5C-940F-AF4A-A455-EA3911CA2DE5}" type="pres">
      <dgm:prSet presAssocID="{5CB11260-95B1-C141-86B2-C9698B20BA63}" presName="spN" presStyleCnt="0"/>
      <dgm:spPr/>
    </dgm:pt>
  </dgm:ptLst>
  <dgm:cxnLst>
    <dgm:cxn modelId="{FAE5B802-D6E5-884E-8BA4-F98128D3130E}" type="presOf" srcId="{75B7E56C-94FD-714A-92AA-0E3EBA68BFB8}" destId="{34BF211B-2DF6-274D-A246-5729ACAA4D48}" srcOrd="0" destOrd="0" presId="urn:microsoft.com/office/officeart/2009/3/layout/RandomtoResultProcess"/>
    <dgm:cxn modelId="{2014AF5F-4D46-1C46-8FAF-C2366737A33C}" srcId="{75B7E56C-94FD-714A-92AA-0E3EBA68BFB8}" destId="{5CB11260-95B1-C141-86B2-C9698B20BA63}" srcOrd="1" destOrd="0" parTransId="{8E291564-D70D-E847-A04D-7DD038EAF3F3}" sibTransId="{0D5062B4-3438-CC4D-AC81-CDF20DC7CDF2}"/>
    <dgm:cxn modelId="{BAF8A56A-CDAD-B742-9E33-BC2FA9A369D8}" type="presOf" srcId="{CF5A03AF-17BF-6E4E-8613-39D31122F8C4}" destId="{7E2AF594-3C23-884D-ABC7-70F3F2451B9E}" srcOrd="0" destOrd="0" presId="urn:microsoft.com/office/officeart/2009/3/layout/RandomtoResultProcess"/>
    <dgm:cxn modelId="{B22D7B53-3113-8E4D-BC62-D23DC54CF172}" type="presOf" srcId="{5CB11260-95B1-C141-86B2-C9698B20BA63}" destId="{B638A1CE-DBCA-FE43-B2F5-A6CC694E164D}" srcOrd="0" destOrd="0" presId="urn:microsoft.com/office/officeart/2009/3/layout/RandomtoResultProcess"/>
    <dgm:cxn modelId="{72F56B77-D35E-714A-B94E-3F4F6DAC2803}" srcId="{75B7E56C-94FD-714A-92AA-0E3EBA68BFB8}" destId="{CF5A03AF-17BF-6E4E-8613-39D31122F8C4}" srcOrd="0" destOrd="0" parTransId="{6776FF0C-698E-FD4F-AD82-DB98A352D323}" sibTransId="{C83D78A2-BB3E-C641-B8F0-9BB4064B359C}"/>
    <dgm:cxn modelId="{586C9826-8027-B345-9E72-C2709EC2B690}" type="presParOf" srcId="{34BF211B-2DF6-274D-A246-5729ACAA4D48}" destId="{51EB575F-89C1-4846-BD34-131B2ECE425F}" srcOrd="0" destOrd="0" presId="urn:microsoft.com/office/officeart/2009/3/layout/RandomtoResultProcess"/>
    <dgm:cxn modelId="{A061BF19-CB95-C444-8A8D-04F6D3C04186}" type="presParOf" srcId="{51EB575F-89C1-4846-BD34-131B2ECE425F}" destId="{7E2AF594-3C23-884D-ABC7-70F3F2451B9E}" srcOrd="0" destOrd="0" presId="urn:microsoft.com/office/officeart/2009/3/layout/RandomtoResultProcess"/>
    <dgm:cxn modelId="{60E63D64-85A2-244F-A5CB-300FD49FE7BC}" type="presParOf" srcId="{51EB575F-89C1-4846-BD34-131B2ECE425F}" destId="{CBA3B0AD-1B58-7C43-83CE-ECBA5BB50AA6}" srcOrd="1" destOrd="0" presId="urn:microsoft.com/office/officeart/2009/3/layout/RandomtoResultProcess"/>
    <dgm:cxn modelId="{4CC14C02-EA34-C242-8137-48F4BB46D189}" type="presParOf" srcId="{51EB575F-89C1-4846-BD34-131B2ECE425F}" destId="{AC2839AD-8990-914F-AC33-D6CF4A6B53CC}" srcOrd="2" destOrd="0" presId="urn:microsoft.com/office/officeart/2009/3/layout/RandomtoResultProcess"/>
    <dgm:cxn modelId="{9A86C6E8-0EE8-1D40-A874-4EFAD41D4FD5}" type="presParOf" srcId="{51EB575F-89C1-4846-BD34-131B2ECE425F}" destId="{AFC0B54A-4748-6044-BEE2-790EDEA02562}" srcOrd="3" destOrd="0" presId="urn:microsoft.com/office/officeart/2009/3/layout/RandomtoResultProcess"/>
    <dgm:cxn modelId="{C3229624-77B3-494F-9FE2-187923DAEF1C}" type="presParOf" srcId="{51EB575F-89C1-4846-BD34-131B2ECE425F}" destId="{F4004D8D-884C-DC44-B445-AA1F0A587118}" srcOrd="4" destOrd="0" presId="urn:microsoft.com/office/officeart/2009/3/layout/RandomtoResultProcess"/>
    <dgm:cxn modelId="{02525024-0A6C-B24B-9533-E6BCA8630899}" type="presParOf" srcId="{51EB575F-89C1-4846-BD34-131B2ECE425F}" destId="{0FC16F54-17C3-CD43-9CD9-FA706AE4173A}" srcOrd="5" destOrd="0" presId="urn:microsoft.com/office/officeart/2009/3/layout/RandomtoResultProcess"/>
    <dgm:cxn modelId="{95B0A3B5-BF7A-B244-A5C5-223A3C954FDB}" type="presParOf" srcId="{51EB575F-89C1-4846-BD34-131B2ECE425F}" destId="{BF9A124C-004F-FF43-ACA8-55EE1C10E273}" srcOrd="6" destOrd="0" presId="urn:microsoft.com/office/officeart/2009/3/layout/RandomtoResultProcess"/>
    <dgm:cxn modelId="{F828E5A0-F396-0541-B18A-70C244CBD73D}" type="presParOf" srcId="{51EB575F-89C1-4846-BD34-131B2ECE425F}" destId="{D0CCC1F6-B626-4E4C-B06D-1CC73B1DFB36}" srcOrd="7" destOrd="0" presId="urn:microsoft.com/office/officeart/2009/3/layout/RandomtoResultProcess"/>
    <dgm:cxn modelId="{4C2CA47B-5ECD-0540-81BD-4AFFEC9ED1F3}" type="presParOf" srcId="{51EB575F-89C1-4846-BD34-131B2ECE425F}" destId="{A615184F-9125-7743-9865-D59B5F488D6C}" srcOrd="8" destOrd="0" presId="urn:microsoft.com/office/officeart/2009/3/layout/RandomtoResultProcess"/>
    <dgm:cxn modelId="{94B163A6-94B6-FB49-8031-796B3E877E68}" type="presParOf" srcId="{51EB575F-89C1-4846-BD34-131B2ECE425F}" destId="{DBF7AC5D-CFAC-8541-BA3B-D833B49F3DD2}" srcOrd="9" destOrd="0" presId="urn:microsoft.com/office/officeart/2009/3/layout/RandomtoResultProcess"/>
    <dgm:cxn modelId="{DC8400F1-9429-0440-ACE4-13DF357CBDB6}" type="presParOf" srcId="{51EB575F-89C1-4846-BD34-131B2ECE425F}" destId="{CF54199A-2400-514D-B73B-3277AAB8656B}" srcOrd="10" destOrd="0" presId="urn:microsoft.com/office/officeart/2009/3/layout/RandomtoResultProcess"/>
    <dgm:cxn modelId="{E5C4A939-DD24-8D47-BC39-262E22A9C27E}" type="presParOf" srcId="{51EB575F-89C1-4846-BD34-131B2ECE425F}" destId="{10F21DDC-31CD-1D45-932D-F03D4708A230}" srcOrd="11" destOrd="0" presId="urn:microsoft.com/office/officeart/2009/3/layout/RandomtoResultProcess"/>
    <dgm:cxn modelId="{05A84975-F39D-D449-8E08-EABFC19A09EA}" type="presParOf" srcId="{51EB575F-89C1-4846-BD34-131B2ECE425F}" destId="{64AC658B-E702-6E43-9F29-07493DE3877C}" srcOrd="12" destOrd="0" presId="urn:microsoft.com/office/officeart/2009/3/layout/RandomtoResultProcess"/>
    <dgm:cxn modelId="{9C8CF927-22B7-C448-9F9C-764B8B7DE7E1}" type="presParOf" srcId="{51EB575F-89C1-4846-BD34-131B2ECE425F}" destId="{CF0A14BA-0872-E740-A927-D6AFD13F473A}" srcOrd="13" destOrd="0" presId="urn:microsoft.com/office/officeart/2009/3/layout/RandomtoResultProcess"/>
    <dgm:cxn modelId="{7B7C3D37-0FFA-A34F-8CF9-C64A340CBB31}" type="presParOf" srcId="{51EB575F-89C1-4846-BD34-131B2ECE425F}" destId="{3284DB02-CEBB-2B49-ACDF-3DF53CA7DC5E}" srcOrd="14" destOrd="0" presId="urn:microsoft.com/office/officeart/2009/3/layout/RandomtoResultProcess"/>
    <dgm:cxn modelId="{B6E3C443-F9E3-FB49-8D68-1C194B5EA5CA}" type="presParOf" srcId="{51EB575F-89C1-4846-BD34-131B2ECE425F}" destId="{C2A1B26E-7732-1C4C-A620-4D34C639A2D3}" srcOrd="15" destOrd="0" presId="urn:microsoft.com/office/officeart/2009/3/layout/RandomtoResultProcess"/>
    <dgm:cxn modelId="{81F0BF2E-D31B-3842-8C81-465B1A886069}" type="presParOf" srcId="{51EB575F-89C1-4846-BD34-131B2ECE425F}" destId="{6A76AB55-C9D6-9949-9DC9-4514042B5772}" srcOrd="16" destOrd="0" presId="urn:microsoft.com/office/officeart/2009/3/layout/RandomtoResultProcess"/>
    <dgm:cxn modelId="{A02DD437-FD78-9B40-81B0-82BF81B3475E}" type="presParOf" srcId="{51EB575F-89C1-4846-BD34-131B2ECE425F}" destId="{FE72253D-EBCF-6241-B48C-E55F544A9E5C}" srcOrd="17" destOrd="0" presId="urn:microsoft.com/office/officeart/2009/3/layout/RandomtoResultProcess"/>
    <dgm:cxn modelId="{21027F70-4242-A64E-A207-932DF496D183}" type="presParOf" srcId="{51EB575F-89C1-4846-BD34-131B2ECE425F}" destId="{7011E500-4F7B-C241-BE38-B2A045889FD1}" srcOrd="18" destOrd="0" presId="urn:microsoft.com/office/officeart/2009/3/layout/RandomtoResultProcess"/>
    <dgm:cxn modelId="{E064166B-38D1-4F44-A353-96CD1AB39FA2}" type="presParOf" srcId="{34BF211B-2DF6-274D-A246-5729ACAA4D48}" destId="{4003E35A-20A6-9C43-93D0-2B0940732CA1}" srcOrd="1" destOrd="0" presId="urn:microsoft.com/office/officeart/2009/3/layout/RandomtoResultProcess"/>
    <dgm:cxn modelId="{5F23ADD9-F55D-0249-B031-1095E1FEC2C4}" type="presParOf" srcId="{4003E35A-20A6-9C43-93D0-2B0940732CA1}" destId="{C0677734-9031-C342-B62D-6AF899954318}" srcOrd="0" destOrd="0" presId="urn:microsoft.com/office/officeart/2009/3/layout/RandomtoResultProcess"/>
    <dgm:cxn modelId="{94B0B570-195B-DA48-9325-AA9EF9D4DCA0}" type="presParOf" srcId="{4003E35A-20A6-9C43-93D0-2B0940732CA1}" destId="{E37DFE51-EC25-5846-8B4A-081A77A84BB1}" srcOrd="1" destOrd="0" presId="urn:microsoft.com/office/officeart/2009/3/layout/RandomtoResultProcess"/>
    <dgm:cxn modelId="{67B7BE84-FE7F-6F47-AB95-2F3A43204A64}" type="presParOf" srcId="{34BF211B-2DF6-274D-A246-5729ACAA4D48}" destId="{A2BED279-F21E-0D4F-830A-F9FAEEEAB61D}" srcOrd="2" destOrd="0" presId="urn:microsoft.com/office/officeart/2009/3/layout/RandomtoResultProcess"/>
    <dgm:cxn modelId="{95D85767-E361-164D-BF7B-AAD7C47D0F3A}" type="presParOf" srcId="{34BF211B-2DF6-274D-A246-5729ACAA4D48}" destId="{264F6B4C-F570-7947-9404-ED0E4C31ED2E}" srcOrd="3" destOrd="0" presId="urn:microsoft.com/office/officeart/2009/3/layout/RandomtoResultProcess"/>
    <dgm:cxn modelId="{782C8A30-A5AF-D746-A27E-5DBA52BF1B8A}" type="presParOf" srcId="{264F6B4C-F570-7947-9404-ED0E4C31ED2E}" destId="{0C5847BC-D10E-F342-B8E1-338FD58F29A0}" srcOrd="0" destOrd="0" presId="urn:microsoft.com/office/officeart/2009/3/layout/RandomtoResultProcess"/>
    <dgm:cxn modelId="{7517E6D0-1AE7-AC47-A5B2-515245089DD9}" type="presParOf" srcId="{264F6B4C-F570-7947-9404-ED0E4C31ED2E}" destId="{408AEA78-550A-8142-826C-C26A619BF368}" srcOrd="1" destOrd="0" presId="urn:microsoft.com/office/officeart/2009/3/layout/RandomtoResultProcess"/>
    <dgm:cxn modelId="{88A3123E-C07F-F048-84DB-498BE5A075F5}" type="presParOf" srcId="{34BF211B-2DF6-274D-A246-5729ACAA4D48}" destId="{5ADF8883-A7F7-F441-8E70-109716723798}" srcOrd="4" destOrd="0" presId="urn:microsoft.com/office/officeart/2009/3/layout/RandomtoResultProcess"/>
    <dgm:cxn modelId="{D534C9D2-4944-4848-9D6C-5397866ADE9C}" type="presParOf" srcId="{5ADF8883-A7F7-F441-8E70-109716723798}" destId="{B638A1CE-DBCA-FE43-B2F5-A6CC694E164D}" srcOrd="0" destOrd="0" presId="urn:microsoft.com/office/officeart/2009/3/layout/RandomtoResultProcess"/>
    <dgm:cxn modelId="{EDFE7500-105D-9A4E-8237-A5D7EF93E99F}" type="presParOf" srcId="{5ADF8883-A7F7-F441-8E70-109716723798}" destId="{4B800F5C-940F-AF4A-A455-EA3911CA2DE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AF594-3C23-884D-ABC7-70F3F2451B9E}">
      <dsp:nvSpPr>
        <dsp:cNvPr id="0" name=""/>
        <dsp:cNvSpPr/>
      </dsp:nvSpPr>
      <dsp:spPr>
        <a:xfrm>
          <a:off x="785128" y="984896"/>
          <a:ext cx="2689970" cy="88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 </a:t>
          </a:r>
        </a:p>
      </dsp:txBody>
      <dsp:txXfrm>
        <a:off x="785128" y="984896"/>
        <a:ext cx="2689970" cy="886467"/>
      </dsp:txXfrm>
    </dsp:sp>
    <dsp:sp modelId="{CBA3B0AD-1B58-7C43-83CE-ECBA5BB50AA6}">
      <dsp:nvSpPr>
        <dsp:cNvPr id="0" name=""/>
        <dsp:cNvSpPr/>
      </dsp:nvSpPr>
      <dsp:spPr>
        <a:xfrm>
          <a:off x="782071" y="715288"/>
          <a:ext cx="213974" cy="213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839AD-8990-914F-AC33-D6CF4A6B53CC}">
      <dsp:nvSpPr>
        <dsp:cNvPr id="0" name=""/>
        <dsp:cNvSpPr/>
      </dsp:nvSpPr>
      <dsp:spPr>
        <a:xfrm>
          <a:off x="931854" y="415723"/>
          <a:ext cx="213974" cy="213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0B54A-4748-6044-BEE2-790EDEA02562}">
      <dsp:nvSpPr>
        <dsp:cNvPr id="0" name=""/>
        <dsp:cNvSpPr/>
      </dsp:nvSpPr>
      <dsp:spPr>
        <a:xfrm>
          <a:off x="1291332" y="475636"/>
          <a:ext cx="336246" cy="33624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4D8D-884C-DC44-B445-AA1F0A587118}">
      <dsp:nvSpPr>
        <dsp:cNvPr id="0" name=""/>
        <dsp:cNvSpPr/>
      </dsp:nvSpPr>
      <dsp:spPr>
        <a:xfrm>
          <a:off x="1590897" y="146114"/>
          <a:ext cx="213974" cy="213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16F54-17C3-CD43-9CD9-FA706AE4173A}">
      <dsp:nvSpPr>
        <dsp:cNvPr id="0" name=""/>
        <dsp:cNvSpPr/>
      </dsp:nvSpPr>
      <dsp:spPr>
        <a:xfrm>
          <a:off x="1980331" y="26288"/>
          <a:ext cx="213974" cy="21397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A124C-004F-FF43-ACA8-55EE1C10E273}">
      <dsp:nvSpPr>
        <dsp:cNvPr id="0" name=""/>
        <dsp:cNvSpPr/>
      </dsp:nvSpPr>
      <dsp:spPr>
        <a:xfrm>
          <a:off x="2459635" y="235984"/>
          <a:ext cx="213974" cy="213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CC1F6-B626-4E4C-B06D-1CC73B1DFB36}">
      <dsp:nvSpPr>
        <dsp:cNvPr id="0" name=""/>
        <dsp:cNvSpPr/>
      </dsp:nvSpPr>
      <dsp:spPr>
        <a:xfrm>
          <a:off x="2759200" y="385766"/>
          <a:ext cx="336246" cy="336246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184F-9125-7743-9865-D59B5F488D6C}">
      <dsp:nvSpPr>
        <dsp:cNvPr id="0" name=""/>
        <dsp:cNvSpPr/>
      </dsp:nvSpPr>
      <dsp:spPr>
        <a:xfrm>
          <a:off x="3178590" y="715288"/>
          <a:ext cx="213974" cy="213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7AC5D-CFAC-8541-BA3B-D833B49F3DD2}">
      <dsp:nvSpPr>
        <dsp:cNvPr id="0" name=""/>
        <dsp:cNvSpPr/>
      </dsp:nvSpPr>
      <dsp:spPr>
        <a:xfrm>
          <a:off x="3358329" y="1044809"/>
          <a:ext cx="213974" cy="213974"/>
        </a:xfrm>
        <a:prstGeom prst="ellipse">
          <a:avLst/>
        </a:prstGeom>
        <a:solidFill>
          <a:srgbClr val="FF66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4199A-2400-514D-B73B-3277AAB8656B}">
      <dsp:nvSpPr>
        <dsp:cNvPr id="0" name=""/>
        <dsp:cNvSpPr/>
      </dsp:nvSpPr>
      <dsp:spPr>
        <a:xfrm>
          <a:off x="1800592" y="415723"/>
          <a:ext cx="550221" cy="550221"/>
        </a:xfrm>
        <a:prstGeom prst="ellipse">
          <a:avLst/>
        </a:prstGeom>
        <a:solidFill>
          <a:srgbClr val="B96E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21DDC-31CD-1D45-932D-F03D4708A230}">
      <dsp:nvSpPr>
        <dsp:cNvPr id="0" name=""/>
        <dsp:cNvSpPr/>
      </dsp:nvSpPr>
      <dsp:spPr>
        <a:xfrm>
          <a:off x="632289" y="1554069"/>
          <a:ext cx="213974" cy="213974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C658B-E702-6E43-9F29-07493DE3877C}">
      <dsp:nvSpPr>
        <dsp:cNvPr id="0" name=""/>
        <dsp:cNvSpPr/>
      </dsp:nvSpPr>
      <dsp:spPr>
        <a:xfrm>
          <a:off x="812028" y="1823678"/>
          <a:ext cx="336246" cy="336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A14BA-0872-E740-A927-D6AFD13F473A}">
      <dsp:nvSpPr>
        <dsp:cNvPr id="0" name=""/>
        <dsp:cNvSpPr/>
      </dsp:nvSpPr>
      <dsp:spPr>
        <a:xfrm>
          <a:off x="1261375" y="2063330"/>
          <a:ext cx="489085" cy="489085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4DB02-CEBB-2B49-ACDF-3DF53CA7DC5E}">
      <dsp:nvSpPr>
        <dsp:cNvPr id="0" name=""/>
        <dsp:cNvSpPr/>
      </dsp:nvSpPr>
      <dsp:spPr>
        <a:xfrm>
          <a:off x="1890461" y="2452764"/>
          <a:ext cx="213974" cy="213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1B26E-7732-1C4C-A620-4D34C639A2D3}">
      <dsp:nvSpPr>
        <dsp:cNvPr id="0" name=""/>
        <dsp:cNvSpPr/>
      </dsp:nvSpPr>
      <dsp:spPr>
        <a:xfrm>
          <a:off x="2010287" y="2063330"/>
          <a:ext cx="336246" cy="336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6AB55-C9D6-9949-9DC9-4514042B5772}">
      <dsp:nvSpPr>
        <dsp:cNvPr id="0" name=""/>
        <dsp:cNvSpPr/>
      </dsp:nvSpPr>
      <dsp:spPr>
        <a:xfrm>
          <a:off x="2309852" y="2482721"/>
          <a:ext cx="213974" cy="213974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2253D-EBCF-6241-B48C-E55F544A9E5C}">
      <dsp:nvSpPr>
        <dsp:cNvPr id="0" name=""/>
        <dsp:cNvSpPr/>
      </dsp:nvSpPr>
      <dsp:spPr>
        <a:xfrm>
          <a:off x="2579461" y="2003417"/>
          <a:ext cx="489085" cy="4890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1E500-4F7B-C241-BE38-B2A045889FD1}">
      <dsp:nvSpPr>
        <dsp:cNvPr id="0" name=""/>
        <dsp:cNvSpPr/>
      </dsp:nvSpPr>
      <dsp:spPr>
        <a:xfrm>
          <a:off x="3238503" y="1883591"/>
          <a:ext cx="336246" cy="33624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77734-9031-C342-B62D-6AF899954318}">
      <dsp:nvSpPr>
        <dsp:cNvPr id="0" name=""/>
        <dsp:cNvSpPr/>
      </dsp:nvSpPr>
      <dsp:spPr>
        <a:xfrm>
          <a:off x="3574750" y="475138"/>
          <a:ext cx="987507" cy="1885259"/>
        </a:xfrm>
        <a:prstGeom prst="chevron">
          <a:avLst>
            <a:gd name="adj" fmla="val 6231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847BC-D10E-F342-B8E1-338FD58F29A0}">
      <dsp:nvSpPr>
        <dsp:cNvPr id="0" name=""/>
        <dsp:cNvSpPr/>
      </dsp:nvSpPr>
      <dsp:spPr>
        <a:xfrm>
          <a:off x="4377605" y="461715"/>
          <a:ext cx="987507" cy="1885259"/>
        </a:xfrm>
        <a:prstGeom prst="chevron">
          <a:avLst>
            <a:gd name="adj" fmla="val 6231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8A1CE-DBCA-FE43-B2F5-A6CC694E164D}">
      <dsp:nvSpPr>
        <dsp:cNvPr id="0" name=""/>
        <dsp:cNvSpPr/>
      </dsp:nvSpPr>
      <dsp:spPr>
        <a:xfrm>
          <a:off x="5552849" y="319336"/>
          <a:ext cx="2289221" cy="2289221"/>
        </a:xfrm>
        <a:prstGeom prst="ellipse">
          <a:avLst/>
        </a:prstGeom>
        <a:noFill/>
        <a:ln w="7302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b="1" kern="1200" dirty="0">
              <a:solidFill>
                <a:schemeClr val="bg1"/>
              </a:solidFill>
            </a:rPr>
            <a:t> </a:t>
          </a:r>
        </a:p>
      </dsp:txBody>
      <dsp:txXfrm>
        <a:off x="5888098" y="654585"/>
        <a:ext cx="1618723" cy="1618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DD85-32C6-4EC1-9CAD-0B97ED374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42C70-E488-476E-9A49-9F6E951BE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925A7-28BE-4828-8515-CE70E345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7F4C-81A9-4475-848C-7D4618AE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1A41A-6B24-4C36-A49E-E248245B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09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2E5B-A1FB-476F-8E15-34553986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1BE7-3130-40AD-9A73-FFEE2D6E6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7BE47-DDFE-438C-983A-203A1B21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8D61-381C-4950-8F00-1EF92774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0F27-4FAC-42BF-80E0-067B64FB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149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B7A4F-52C4-406D-8A4C-7B5C11BCD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4DF8C-F4E6-44F3-AAD2-276CE0F72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56F6C-D974-4F11-9408-22425227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655BA-6A3F-4E78-8904-60B84AE7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F4EF8-4D67-4293-8BD1-D5584CB6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782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DEDD-CE7F-4EB8-B5AE-B1B0A19A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27BD0-D24B-4B21-B810-55029C64A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9B8AD-DC01-47C2-8B59-C9397CBF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48524-3CDD-4B86-8891-9706C70B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CA31D-ADA4-4D67-A3F6-959259C4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376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DD0A-CD79-4A12-AD48-2A0C6ACF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C92B8-2082-4DA7-B004-52100CBCE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8DAF-8AEA-48D2-ABAA-9F72E595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275F4-C03B-4705-8A4A-19F27B93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8AEDD-CD02-4B0D-B04D-F6C6E7E2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200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E00D-75AD-4567-8451-5D4B55A9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722A0-9C95-44D5-9FB2-D3F704BE5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796DD-B15E-4106-AD2B-D262C6670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A5097-62AA-46CC-BCCE-88A15EA1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C3102-A890-4B60-A067-FE86C52C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FB2D5-E0AB-44E1-901D-7FB7AD79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208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EB98-9432-403D-9FAF-D7DCACB1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898EF-64DE-4551-9D80-75814DDA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9E435-9003-44D5-9259-751332E1C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6D5951-0287-4182-839C-F97ACBFA2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2CE3F-272C-4F8C-8F19-040D7D1AD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B09EF-DF8B-4AFA-9739-2E7DBC0A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F5BFB-1ACF-4976-BA6F-A5BE2672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1B1C5-C4FF-4D82-B113-877365B4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78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1C83-D331-45CB-BAF0-88BE603E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1F4C6-066D-4E7E-8A59-B0FD451E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92010-F783-4D39-BD78-F4041D9C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A5E7C-9BC9-471B-9334-9422E360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18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5AEA0-E782-4D88-93FB-179D7E1B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1D364-C50E-4F9D-B27B-66EB239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56B5-E6D1-4CC8-8FCF-7568FF77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497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829-96AF-4C6B-85B0-54C58E01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3E5E-BE62-4FCC-935C-653341C2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BFA7E-7508-44CD-AE13-92C7D624D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3059C-2705-4EF8-B422-5C75357B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9F7AC-3D45-4083-858B-32B1572E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A8C59-14AF-4835-8EF8-DBEBFD3B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845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6A9D-91FC-49CB-ABF8-57DC7EA1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2F27E-6D4B-4D97-9970-6B67EBC08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B27CE-C3C4-4E6E-97D3-7E3905EB3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0E954-B34E-4165-B861-7967B723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BE648-0A7E-4DA9-B2BA-D1C8D1F7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F2EE0-C7C1-4AB8-ABE6-44B4650A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928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842D0-D7EC-49D9-830D-935A1B74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ED507-1F68-4C1D-90B1-6F8F4CB7C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7E42-0CAB-4864-835D-B1922340C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B61D-2330-4BD5-B344-9F925952CEF9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3EE17-7C56-4B6B-B4F2-D3458D8D9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85BF-D362-4CBE-8C90-29271BB84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86F3A-40CE-4395-A6B2-91780C38DC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27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ed.stlouisfed.org/series/USSTHP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stam.com/economics/real-house-price-index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090CD-2DFB-4F40-9EF1-F7FD5FBE7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096" y="739978"/>
            <a:ext cx="9819800" cy="300414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Improving Real Estate Portfolio’s Returns -</a:t>
            </a:r>
            <a:br>
              <a:rPr lang="en-US" sz="4400" dirty="0"/>
            </a:br>
            <a:r>
              <a:rPr lang="en-US" sz="4400" dirty="0"/>
              <a:t>Finding Investment Opportunities in Ames Housing Property Market </a:t>
            </a:r>
            <a:endParaRPr lang="en-SG" sz="44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E4884-977D-4DBE-A3F3-805DD61C2810}"/>
              </a:ext>
            </a:extLst>
          </p:cNvPr>
          <p:cNvSpPr txBox="1"/>
          <p:nvPr/>
        </p:nvSpPr>
        <p:spPr>
          <a:xfrm>
            <a:off x="1734855" y="4240060"/>
            <a:ext cx="5855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July 2021</a:t>
            </a:r>
          </a:p>
          <a:p>
            <a:r>
              <a:rPr lang="en-US" dirty="0"/>
              <a:t>Valuation Team</a:t>
            </a:r>
          </a:p>
          <a:p>
            <a:r>
              <a:rPr lang="en-US" dirty="0"/>
              <a:t>Adriel Chen, Ash Ang, </a:t>
            </a:r>
            <a:r>
              <a:rPr lang="en-US" dirty="0" err="1"/>
              <a:t>Estebelle</a:t>
            </a:r>
            <a:r>
              <a:rPr lang="en-US" dirty="0"/>
              <a:t> </a:t>
            </a:r>
            <a:r>
              <a:rPr lang="en-US" dirty="0" err="1"/>
              <a:t>Khong</a:t>
            </a:r>
            <a:r>
              <a:rPr lang="en-US" dirty="0"/>
              <a:t> &amp; Timothy Chan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402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1" y="6100175"/>
            <a:ext cx="12191998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7BF8305-C96F-3241-9B10-CE4F26ECAC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Preparation</a:t>
            </a:r>
            <a:endParaRPr lang="en-SG" sz="3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6BEC8F-AEC8-0341-AD40-466163ED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77" y="1685478"/>
            <a:ext cx="2356235" cy="229695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D59A81E-6788-CB46-A734-CD4AA38BB1FB}"/>
              </a:ext>
            </a:extLst>
          </p:cNvPr>
          <p:cNvSpPr/>
          <p:nvPr/>
        </p:nvSpPr>
        <p:spPr>
          <a:xfrm>
            <a:off x="1116547" y="2134162"/>
            <a:ext cx="1281132" cy="12608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2,390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04C20B-8E88-9243-8435-504C88EC84BB}"/>
              </a:ext>
            </a:extLst>
          </p:cNvPr>
          <p:cNvSpPr txBox="1"/>
          <p:nvPr/>
        </p:nvSpPr>
        <p:spPr>
          <a:xfrm>
            <a:off x="1214661" y="336382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Samples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AFDD2C-790C-8944-8FC0-3322EA230F90}"/>
              </a:ext>
            </a:extLst>
          </p:cNvPr>
          <p:cNvSpPr/>
          <p:nvPr/>
        </p:nvSpPr>
        <p:spPr>
          <a:xfrm>
            <a:off x="497569" y="3878428"/>
            <a:ext cx="5188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Collected by Ames Assessor’s Office, containing information of individual residential properties </a:t>
            </a:r>
            <a:r>
              <a:rPr lang="en-SG" b="1" dirty="0">
                <a:solidFill>
                  <a:srgbClr val="FF6699"/>
                </a:solidFill>
              </a:rPr>
              <a:t>sold in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b="1" dirty="0">
                <a:solidFill>
                  <a:srgbClr val="FF6699"/>
                </a:solidFill>
              </a:rPr>
              <a:t>Ames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SG" dirty="0"/>
              <a:t>IA.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16A86E-4059-3443-973B-0377B75097E9}"/>
              </a:ext>
            </a:extLst>
          </p:cNvPr>
          <p:cNvSpPr/>
          <p:nvPr/>
        </p:nvSpPr>
        <p:spPr>
          <a:xfrm>
            <a:off x="1018073" y="5000033"/>
            <a:ext cx="3853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Year 2006 </a:t>
            </a:r>
            <a:r>
              <a:rPr lang="en-SG" sz="2000" b="1" dirty="0">
                <a:solidFill>
                  <a:srgbClr val="FF7C80"/>
                </a:solidFill>
              </a:rPr>
              <a:t>---------------------</a:t>
            </a:r>
            <a:r>
              <a:rPr lang="en-SG" sz="2000" b="1" dirty="0">
                <a:solidFill>
                  <a:srgbClr val="FF7C80"/>
                </a:solidFill>
                <a:sym typeface="Wingdings" pitchFamily="2" charset="2"/>
              </a:rPr>
              <a:t> &gt;</a:t>
            </a:r>
            <a:r>
              <a:rPr lang="en-SG" sz="2000" dirty="0">
                <a:solidFill>
                  <a:srgbClr val="FF7C80"/>
                </a:solidFill>
              </a:rPr>
              <a:t> </a:t>
            </a:r>
            <a:r>
              <a:rPr lang="en-SG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E5386E-0B0B-8040-B973-0E947C62F69D}"/>
              </a:ext>
            </a:extLst>
          </p:cNvPr>
          <p:cNvSpPr/>
          <p:nvPr/>
        </p:nvSpPr>
        <p:spPr>
          <a:xfrm>
            <a:off x="8860494" y="1255325"/>
            <a:ext cx="2535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Extreme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400" b="1" dirty="0">
                <a:solidFill>
                  <a:srgbClr val="FF6699"/>
                </a:solidFill>
              </a:rPr>
              <a:t>outliers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SG" sz="2000" dirty="0"/>
              <a:t>about 1% of the sample, are removed.</a:t>
            </a:r>
            <a:endParaRPr lang="en-US" sz="20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C02065-A424-414A-9BAE-25C60C7C3B86}"/>
              </a:ext>
            </a:extLst>
          </p:cNvPr>
          <p:cNvGrpSpPr/>
          <p:nvPr/>
        </p:nvGrpSpPr>
        <p:grpSpPr>
          <a:xfrm>
            <a:off x="5759323" y="419498"/>
            <a:ext cx="3054536" cy="2996009"/>
            <a:chOff x="5731187" y="432674"/>
            <a:chExt cx="3054536" cy="299600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014D14E-5C23-2043-A91A-D69D9496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7745" y="463105"/>
              <a:ext cx="1038625" cy="29447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D0AC62-5E28-7941-AE02-82397F01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187" y="449037"/>
              <a:ext cx="1835562" cy="2979646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F0F66262-D3F8-3145-9AF8-10B8B0E9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910101" y="432674"/>
              <a:ext cx="875622" cy="875622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29A031AE-77AE-E041-9610-9DE7E6E02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187" y="4113278"/>
            <a:ext cx="3680099" cy="171828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D6CA7D0-2330-4543-9FC0-8CAB6FF68493}"/>
              </a:ext>
            </a:extLst>
          </p:cNvPr>
          <p:cNvSpPr/>
          <p:nvPr/>
        </p:nvSpPr>
        <p:spPr>
          <a:xfrm>
            <a:off x="9126813" y="4346472"/>
            <a:ext cx="253530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FF6699"/>
                </a:solidFill>
              </a:rPr>
              <a:t>Non-residential properties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dirty="0"/>
              <a:t>(less than 1% records) are removed from the sample.</a:t>
            </a:r>
            <a:endParaRPr lang="en-US" sz="2000" dirty="0"/>
          </a:p>
        </p:txBody>
      </p:sp>
      <p:pic>
        <p:nvPicPr>
          <p:cNvPr id="54" name="Picture 53" descr="Logo, icon&#10;&#10;Description automatically generated">
            <a:extLst>
              <a:ext uri="{FF2B5EF4-FFF2-40B4-BE49-F238E27FC236}">
                <a16:creationId xmlns:a16="http://schemas.microsoft.com/office/drawing/2014/main" id="{0B5D8FE0-ED48-F341-B022-AFC00384B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68" y="4340093"/>
            <a:ext cx="812632" cy="812632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6025CD6-5B4E-2A4E-96FD-F3F5D67AEBC9}"/>
              </a:ext>
            </a:extLst>
          </p:cNvPr>
          <p:cNvSpPr/>
          <p:nvPr/>
        </p:nvSpPr>
        <p:spPr>
          <a:xfrm>
            <a:off x="5922118" y="555499"/>
            <a:ext cx="525193" cy="534573"/>
          </a:xfrm>
          <a:prstGeom prst="ellipse">
            <a:avLst/>
          </a:prstGeom>
          <a:noFill/>
          <a:ln w="28575">
            <a:solidFill>
              <a:srgbClr val="FF6699">
                <a:alpha val="6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6F22607-D109-2E42-B553-C16FDB75826D}"/>
              </a:ext>
            </a:extLst>
          </p:cNvPr>
          <p:cNvSpPr/>
          <p:nvPr/>
        </p:nvSpPr>
        <p:spPr>
          <a:xfrm>
            <a:off x="6890443" y="589717"/>
            <a:ext cx="525193" cy="1074787"/>
          </a:xfrm>
          <a:prstGeom prst="ellipse">
            <a:avLst/>
          </a:prstGeom>
          <a:noFill/>
          <a:ln w="28575">
            <a:solidFill>
              <a:srgbClr val="FF6699">
                <a:alpha val="6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4" grpId="0"/>
      <p:bldP spid="26" grpId="0"/>
      <p:bldP spid="45" grpId="0"/>
      <p:bldP spid="50" grpId="0"/>
      <p:bldP spid="55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1" y="6100175"/>
            <a:ext cx="12191998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0526B7F-0A13-5A44-B9B7-268A5E6F2432}"/>
              </a:ext>
            </a:extLst>
          </p:cNvPr>
          <p:cNvSpPr/>
          <p:nvPr/>
        </p:nvSpPr>
        <p:spPr>
          <a:xfrm>
            <a:off x="409380" y="329878"/>
            <a:ext cx="4106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There are about </a:t>
            </a:r>
            <a:r>
              <a:rPr lang="en-SG" sz="2000" b="1" dirty="0">
                <a:solidFill>
                  <a:srgbClr val="FF6699"/>
                </a:solidFill>
              </a:rPr>
              <a:t>80 features </a:t>
            </a:r>
            <a:r>
              <a:rPr lang="en-SG" sz="2000" dirty="0"/>
              <a:t>available for evaluation. 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765E1F-0C67-784B-92C7-C509A1A2990D}"/>
              </a:ext>
            </a:extLst>
          </p:cNvPr>
          <p:cNvSpPr/>
          <p:nvPr/>
        </p:nvSpPr>
        <p:spPr>
          <a:xfrm>
            <a:off x="-7556" y="1300365"/>
            <a:ext cx="3793596" cy="3477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SG" sz="2000" dirty="0"/>
              <a:t>The features covered: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Year built,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Zoning, Street,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Lot area/shape,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Neighbourhood,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Quality of house/building,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Living area,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Kitchen,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Garage,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Basement,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000" dirty="0"/>
              <a:t>Other additional features.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378D57B-4AB4-F447-8FCA-E187F2944308}"/>
              </a:ext>
            </a:extLst>
          </p:cNvPr>
          <p:cNvSpPr/>
          <p:nvPr/>
        </p:nvSpPr>
        <p:spPr>
          <a:xfrm>
            <a:off x="5787999" y="329878"/>
            <a:ext cx="50072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FF6699"/>
                </a:solidFill>
              </a:rPr>
              <a:t>Correlation analysis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000" dirty="0"/>
              <a:t>was conducted among </a:t>
            </a:r>
            <a:r>
              <a:rPr lang="en-SG" sz="2000" dirty="0">
                <a:solidFill>
                  <a:srgbClr val="FF6699"/>
                </a:solidFill>
              </a:rPr>
              <a:t>all the features</a:t>
            </a:r>
            <a:r>
              <a:rPr lang="en-SG" sz="2000" dirty="0"/>
              <a:t>, including our target Sale Price.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0844BB-0016-AC49-83F8-9760283999F4}"/>
              </a:ext>
            </a:extLst>
          </p:cNvPr>
          <p:cNvSpPr/>
          <p:nvPr/>
        </p:nvSpPr>
        <p:spPr>
          <a:xfrm>
            <a:off x="8860667" y="1621220"/>
            <a:ext cx="2773725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SG" sz="2000" dirty="0"/>
              <a:t>Any 2 independent features that are </a:t>
            </a:r>
            <a:r>
              <a:rPr lang="en-SG" sz="2000" b="1" dirty="0">
                <a:solidFill>
                  <a:srgbClr val="FF6699"/>
                </a:solidFill>
              </a:rPr>
              <a:t>highly correlated </a:t>
            </a:r>
            <a:r>
              <a:rPr lang="en-SG" sz="2000" dirty="0"/>
              <a:t>(&gt;70%), one of which is </a:t>
            </a:r>
            <a:r>
              <a:rPr lang="en-SG" sz="2000" b="1" dirty="0">
                <a:solidFill>
                  <a:srgbClr val="FF6699"/>
                </a:solidFill>
              </a:rPr>
              <a:t>removed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000" dirty="0"/>
              <a:t>to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000" dirty="0"/>
              <a:t>minimize interference to the prediction model. </a:t>
            </a:r>
          </a:p>
          <a:p>
            <a:endParaRPr lang="en-SG" sz="2000" dirty="0"/>
          </a:p>
          <a:p>
            <a:r>
              <a:rPr lang="en-SG" sz="2000" dirty="0"/>
              <a:t>There are about 16 pairs</a:t>
            </a:r>
            <a:r>
              <a:rPr lang="en-SG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25B571-3B38-9B47-99CE-4AE946DC8CB3}"/>
              </a:ext>
            </a:extLst>
          </p:cNvPr>
          <p:cNvGrpSpPr/>
          <p:nvPr/>
        </p:nvGrpSpPr>
        <p:grpSpPr>
          <a:xfrm>
            <a:off x="3911290" y="998296"/>
            <a:ext cx="4870840" cy="4626707"/>
            <a:chOff x="3911290" y="998296"/>
            <a:chExt cx="4870840" cy="4626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0A203C-2570-C64C-A28C-ECB6E1DE2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8"/>
            <a:stretch/>
          </p:blipFill>
          <p:spPr>
            <a:xfrm>
              <a:off x="3911290" y="998296"/>
              <a:ext cx="4870840" cy="46267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037C82-E951-4748-B750-FCF46231F4D1}"/>
                </a:ext>
              </a:extLst>
            </p:cNvPr>
            <p:cNvSpPr/>
            <p:nvPr/>
          </p:nvSpPr>
          <p:spPr>
            <a:xfrm>
              <a:off x="7976382" y="3052689"/>
              <a:ext cx="708200" cy="478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0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2" grpId="0" animBg="1"/>
      <p:bldP spid="61" grpId="0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1" y="6100175"/>
            <a:ext cx="12191998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48" name="Terminator 47">
            <a:extLst>
              <a:ext uri="{FF2B5EF4-FFF2-40B4-BE49-F238E27FC236}">
                <a16:creationId xmlns:a16="http://schemas.microsoft.com/office/drawing/2014/main" id="{F0526B7F-0A13-5A44-B9B7-268A5E6F2432}"/>
              </a:ext>
            </a:extLst>
          </p:cNvPr>
          <p:cNvSpPr/>
          <p:nvPr/>
        </p:nvSpPr>
        <p:spPr>
          <a:xfrm>
            <a:off x="5234817" y="3228719"/>
            <a:ext cx="1757045" cy="562630"/>
          </a:xfrm>
          <a:prstGeom prst="flowChartTerminator">
            <a:avLst/>
          </a:prstGeom>
          <a:solidFill>
            <a:srgbClr val="FF6699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Sale Price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DA0EEC-34B1-2646-B0CD-0B2A5E54A84C}"/>
              </a:ext>
            </a:extLst>
          </p:cNvPr>
          <p:cNvSpPr/>
          <p:nvPr/>
        </p:nvSpPr>
        <p:spPr>
          <a:xfrm>
            <a:off x="5324270" y="2287541"/>
            <a:ext cx="1561130" cy="70788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Overall Quality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7143ABA-823F-AE4F-9427-C9F843B595F7}"/>
              </a:ext>
            </a:extLst>
          </p:cNvPr>
          <p:cNvSpPr/>
          <p:nvPr/>
        </p:nvSpPr>
        <p:spPr>
          <a:xfrm>
            <a:off x="3571536" y="2287541"/>
            <a:ext cx="1561130" cy="707886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Year Built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458EF81-96AA-5140-8626-A3014F165A76}"/>
              </a:ext>
            </a:extLst>
          </p:cNvPr>
          <p:cNvSpPr/>
          <p:nvPr/>
        </p:nvSpPr>
        <p:spPr>
          <a:xfrm>
            <a:off x="6137641" y="3993348"/>
            <a:ext cx="1561130" cy="70788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Living Area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9706DD-3622-2846-B7CF-F895F55946CE}"/>
              </a:ext>
            </a:extLst>
          </p:cNvPr>
          <p:cNvSpPr/>
          <p:nvPr/>
        </p:nvSpPr>
        <p:spPr>
          <a:xfrm>
            <a:off x="7123452" y="2287541"/>
            <a:ext cx="1561130" cy="70788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Exterior Quality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2272F45-8387-F74D-AD78-78EBCEDDB5A9}"/>
              </a:ext>
            </a:extLst>
          </p:cNvPr>
          <p:cNvSpPr/>
          <p:nvPr/>
        </p:nvSpPr>
        <p:spPr>
          <a:xfrm>
            <a:off x="4388012" y="3988953"/>
            <a:ext cx="1561130" cy="70788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Kitchen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09D5D48-0800-E241-961F-6279DC40873B}"/>
              </a:ext>
            </a:extLst>
          </p:cNvPr>
          <p:cNvSpPr/>
          <p:nvPr/>
        </p:nvSpPr>
        <p:spPr>
          <a:xfrm>
            <a:off x="7123452" y="3129439"/>
            <a:ext cx="1561130" cy="707886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Basement Quality/ Size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E17C86-3A17-BF42-9188-51E9E7C9C4F2}"/>
              </a:ext>
            </a:extLst>
          </p:cNvPr>
          <p:cNvSpPr/>
          <p:nvPr/>
        </p:nvSpPr>
        <p:spPr>
          <a:xfrm>
            <a:off x="3571536" y="3129439"/>
            <a:ext cx="1561130" cy="70788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Garage Quality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122BD8-509B-1A44-8936-41B73AE7D331}"/>
              </a:ext>
            </a:extLst>
          </p:cNvPr>
          <p:cNvGrpSpPr/>
          <p:nvPr/>
        </p:nvGrpSpPr>
        <p:grpSpPr>
          <a:xfrm>
            <a:off x="265625" y="5012933"/>
            <a:ext cx="4849524" cy="756897"/>
            <a:chOff x="3571536" y="4182940"/>
            <a:chExt cx="4849524" cy="75689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89F9852-C0F1-4049-A5D2-6BDC46C4B9B6}"/>
                </a:ext>
              </a:extLst>
            </p:cNvPr>
            <p:cNvSpPr/>
            <p:nvPr/>
          </p:nvSpPr>
          <p:spPr>
            <a:xfrm>
              <a:off x="3571536" y="4547748"/>
              <a:ext cx="1561130" cy="375225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80% correlated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75D4530-EFA2-F746-9EEE-57D004EE49BD}"/>
                </a:ext>
              </a:extLst>
            </p:cNvPr>
            <p:cNvSpPr/>
            <p:nvPr/>
          </p:nvSpPr>
          <p:spPr>
            <a:xfrm>
              <a:off x="5216399" y="4564612"/>
              <a:ext cx="1561130" cy="37522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70% correlated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2CF4BF3-5716-084D-912C-CDB79BFCC600}"/>
                </a:ext>
              </a:extLst>
            </p:cNvPr>
            <p:cNvSpPr/>
            <p:nvPr/>
          </p:nvSpPr>
          <p:spPr>
            <a:xfrm>
              <a:off x="6859930" y="4547748"/>
              <a:ext cx="1561130" cy="37522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60% correlated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A4E8EC-EC97-0443-AE64-859D98891D15}"/>
                </a:ext>
              </a:extLst>
            </p:cNvPr>
            <p:cNvSpPr/>
            <p:nvPr/>
          </p:nvSpPr>
          <p:spPr>
            <a:xfrm>
              <a:off x="3571536" y="4182940"/>
              <a:ext cx="12273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400" u="sng" dirty="0">
                  <a:solidFill>
                    <a:schemeClr val="bg1">
                      <a:lumMod val="50000"/>
                    </a:schemeClr>
                  </a:solidFill>
                </a:rPr>
                <a:t>Legend: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7ED2BD5-A502-EB45-B3EE-7AD861CB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048" l="9719" r="96721">
                        <a14:foregroundMark x1="24356" y1="98095" x2="24356" y2="98095"/>
                        <a14:foregroundMark x1="93091" y1="57381" x2="93091" y2="57381"/>
                        <a14:foregroundMark x1="40164" y1="46905" x2="40164" y2="46905"/>
                        <a14:foregroundMark x1="39578" y1="46429" x2="39578" y2="46429"/>
                        <a14:foregroundMark x1="42974" y1="41190" x2="42974" y2="41190"/>
                        <a14:foregroundMark x1="94848" y1="98095" x2="94848" y2="98095"/>
                        <a14:foregroundMark x1="96721" y1="99048" x2="96721" y2="99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4013" y="3461936"/>
            <a:ext cx="5422900" cy="2667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CC5F366-2EF1-3845-87B4-DA12831EA4F1}"/>
              </a:ext>
            </a:extLst>
          </p:cNvPr>
          <p:cNvSpPr/>
          <p:nvPr/>
        </p:nvSpPr>
        <p:spPr>
          <a:xfrm>
            <a:off x="7976382" y="3995224"/>
            <a:ext cx="708200" cy="478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966CD51D-E447-614C-AA6C-D2012A1407C1}"/>
              </a:ext>
            </a:extLst>
          </p:cNvPr>
          <p:cNvSpPr/>
          <p:nvPr/>
        </p:nvSpPr>
        <p:spPr>
          <a:xfrm>
            <a:off x="-1" y="2290120"/>
            <a:ext cx="3386339" cy="1938992"/>
          </a:xfrm>
          <a:prstGeom prst="homePlate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SG" sz="2400" dirty="0"/>
          </a:p>
          <a:p>
            <a:pPr lvl="1"/>
            <a:r>
              <a:rPr lang="en-SG" sz="2400" dirty="0"/>
              <a:t>Features strongly correlate with Sale Price</a:t>
            </a:r>
          </a:p>
          <a:p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E2E40BC-E9DD-AD40-869A-1E913134D4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Exploratory Data Analysis (EDA)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41166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2A2972-F157-F042-8CC8-9834761C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8" y="1187273"/>
            <a:ext cx="10410094" cy="49981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1" y="6100175"/>
            <a:ext cx="12191998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378D57B-4AB4-F447-8FCA-E187F2944308}"/>
              </a:ext>
            </a:extLst>
          </p:cNvPr>
          <p:cNvSpPr/>
          <p:nvPr/>
        </p:nvSpPr>
        <p:spPr>
          <a:xfrm>
            <a:off x="1135918" y="384544"/>
            <a:ext cx="9650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FF6699"/>
                </a:solidFill>
              </a:rPr>
              <a:t>Sale volume </a:t>
            </a:r>
            <a:r>
              <a:rPr lang="en-SG" sz="2400" dirty="0"/>
              <a:t>is more promising if the </a:t>
            </a:r>
            <a:r>
              <a:rPr lang="en-SG" sz="2400" dirty="0">
                <a:solidFill>
                  <a:srgbClr val="FF6699"/>
                </a:solidFill>
              </a:rPr>
              <a:t>built-year is more current.  </a:t>
            </a:r>
            <a:r>
              <a:rPr lang="en-SG" sz="2400" dirty="0"/>
              <a:t>Respectively, the </a:t>
            </a:r>
            <a:r>
              <a:rPr lang="en-SG" sz="2400" dirty="0">
                <a:solidFill>
                  <a:srgbClr val="FF6699"/>
                </a:solidFill>
              </a:rPr>
              <a:t>sale price</a:t>
            </a:r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400" dirty="0"/>
              <a:t>generally climbs if the </a:t>
            </a:r>
            <a:r>
              <a:rPr lang="en-SG" sz="2400" dirty="0">
                <a:solidFill>
                  <a:srgbClr val="FF6699"/>
                </a:solidFill>
              </a:rPr>
              <a:t>age of unit is younger</a:t>
            </a:r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SG" sz="2400" dirty="0">
                <a:solidFill>
                  <a:srgbClr val="FF6699"/>
                </a:solidFill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C5F366-2EF1-3845-87B4-DA12831EA4F1}"/>
              </a:ext>
            </a:extLst>
          </p:cNvPr>
          <p:cNvSpPr/>
          <p:nvPr/>
        </p:nvSpPr>
        <p:spPr>
          <a:xfrm>
            <a:off x="7976382" y="3052689"/>
            <a:ext cx="708200" cy="478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EC3447-D1D6-AE42-90E4-9C0939565218}"/>
              </a:ext>
            </a:extLst>
          </p:cNvPr>
          <p:cNvSpPr/>
          <p:nvPr/>
        </p:nvSpPr>
        <p:spPr>
          <a:xfrm>
            <a:off x="6527409" y="1456750"/>
            <a:ext cx="334935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SG" dirty="0"/>
              <a:t>Recent housing style are majority 1 storey and 2 storeys.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123769-0BC5-7348-B50D-722DE8ABBCB8}"/>
              </a:ext>
            </a:extLst>
          </p:cNvPr>
          <p:cNvSpPr/>
          <p:nvPr/>
        </p:nvSpPr>
        <p:spPr>
          <a:xfrm>
            <a:off x="9664505" y="2084634"/>
            <a:ext cx="1026941" cy="2670286"/>
          </a:xfrm>
          <a:prstGeom prst="ellipse">
            <a:avLst/>
          </a:prstGeom>
          <a:noFill/>
          <a:ln w="28575">
            <a:solidFill>
              <a:schemeClr val="tx1">
                <a:alpha val="67843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4ABE029-6622-7446-8F31-B5C0B308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249225" y="5404777"/>
            <a:ext cx="875622" cy="8756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4B21FE-57D1-A046-8317-687244A81835}"/>
              </a:ext>
            </a:extLst>
          </p:cNvPr>
          <p:cNvSpPr/>
          <p:nvPr/>
        </p:nvSpPr>
        <p:spPr>
          <a:xfrm>
            <a:off x="2315239" y="1509517"/>
            <a:ext cx="638975" cy="612000"/>
          </a:xfrm>
          <a:prstGeom prst="ellipse">
            <a:avLst/>
          </a:prstGeom>
          <a:noFill/>
          <a:ln w="38100">
            <a:solidFill>
              <a:srgbClr val="FF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4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41390-BE35-4141-A99D-5BF06E08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1657422"/>
            <a:ext cx="9664700" cy="4457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F777-A8A3-4F21-A747-49331D0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4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SG" sz="2400" dirty="0"/>
          </a:p>
          <a:p>
            <a:pPr>
              <a:buFont typeface="Wingdings" panose="05000000000000000000" pitchFamily="2" charset="2"/>
              <a:buChar char="§"/>
            </a:pPr>
            <a:endParaRPr lang="en-SG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CC6D88-8277-0644-91D5-169309472B79}"/>
              </a:ext>
            </a:extLst>
          </p:cNvPr>
          <p:cNvSpPr txBox="1">
            <a:spLocks/>
          </p:cNvSpPr>
          <p:nvPr/>
        </p:nvSpPr>
        <p:spPr>
          <a:xfrm>
            <a:off x="1083165" y="475881"/>
            <a:ext cx="10515600" cy="959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dirty="0">
                <a:solidFill>
                  <a:srgbClr val="FF6699"/>
                </a:solidFill>
              </a:rPr>
              <a:t>‘Regular’ and ‘Slightly Irregular’ </a:t>
            </a:r>
            <a:r>
              <a:rPr lang="en-SG" sz="2400" dirty="0"/>
              <a:t>house type made up almost </a:t>
            </a:r>
            <a:r>
              <a:rPr lang="en-SG" sz="2400" dirty="0">
                <a:solidFill>
                  <a:srgbClr val="FF6699"/>
                </a:solidFill>
              </a:rPr>
              <a:t>97%</a:t>
            </a:r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400" dirty="0"/>
              <a:t>of the lot shapes. </a:t>
            </a:r>
          </a:p>
          <a:p>
            <a:pPr marL="0" indent="0">
              <a:buNone/>
            </a:pPr>
            <a:r>
              <a:rPr lang="en-SG" sz="2400" dirty="0"/>
              <a:t>Both display a </a:t>
            </a:r>
            <a:r>
              <a:rPr lang="en-SG" sz="2400" dirty="0">
                <a:solidFill>
                  <a:srgbClr val="FF6699"/>
                </a:solidFill>
              </a:rPr>
              <a:t>larger lower and upper range</a:t>
            </a:r>
            <a:r>
              <a:rPr lang="en-SG" sz="2400" dirty="0"/>
              <a:t>, with noticeable outlier cluster.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06F914-2413-5448-9174-0B7743E00B75}"/>
              </a:ext>
            </a:extLst>
          </p:cNvPr>
          <p:cNvSpPr/>
          <p:nvPr/>
        </p:nvSpPr>
        <p:spPr>
          <a:xfrm>
            <a:off x="2934218" y="2086293"/>
            <a:ext cx="638975" cy="1529103"/>
          </a:xfrm>
          <a:prstGeom prst="ellipse">
            <a:avLst/>
          </a:prstGeom>
          <a:noFill/>
          <a:ln w="38100">
            <a:solidFill>
              <a:srgbClr val="FF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501822-04B1-FB44-800B-2AA7C7A1C6EC}"/>
              </a:ext>
            </a:extLst>
          </p:cNvPr>
          <p:cNvSpPr/>
          <p:nvPr/>
        </p:nvSpPr>
        <p:spPr>
          <a:xfrm>
            <a:off x="5056096" y="2238693"/>
            <a:ext cx="638975" cy="1855005"/>
          </a:xfrm>
          <a:prstGeom prst="ellipse">
            <a:avLst/>
          </a:prstGeom>
          <a:noFill/>
          <a:ln w="38100">
            <a:solidFill>
              <a:srgbClr val="FF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0B8A35C-BE3C-5D4E-B70D-23FE7E907041}"/>
              </a:ext>
            </a:extLst>
          </p:cNvPr>
          <p:cNvSpPr/>
          <p:nvPr/>
        </p:nvSpPr>
        <p:spPr>
          <a:xfrm>
            <a:off x="6191368" y="478302"/>
            <a:ext cx="5541087" cy="61897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24344D-D8FF-6449-9A33-64EE5C94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59" y="1736411"/>
            <a:ext cx="8104652" cy="44437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B91C39-FA8F-C342-8649-3A505EA37360}"/>
              </a:ext>
            </a:extLst>
          </p:cNvPr>
          <p:cNvSpPr txBox="1">
            <a:spLocks/>
          </p:cNvSpPr>
          <p:nvPr/>
        </p:nvSpPr>
        <p:spPr>
          <a:xfrm>
            <a:off x="798443" y="202947"/>
            <a:ext cx="10894256" cy="1349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SG" sz="2400" dirty="0">
                <a:solidFill>
                  <a:srgbClr val="FF6699"/>
                </a:solidFill>
              </a:rPr>
              <a:t>Price-per-square-foot (PSF) </a:t>
            </a:r>
            <a:r>
              <a:rPr lang="en-SG" sz="2400" dirty="0"/>
              <a:t>has a </a:t>
            </a:r>
            <a:r>
              <a:rPr lang="en-SG" sz="2400" dirty="0">
                <a:solidFill>
                  <a:srgbClr val="FF6699"/>
                </a:solidFill>
              </a:rPr>
              <a:t>negative linear relationship </a:t>
            </a:r>
            <a:r>
              <a:rPr lang="en-SG" sz="2400" dirty="0"/>
              <a:t>with ground living area. This relationship is valid because the bigger the house plan, all other things being equal, the cost can be spread over the square-feet.  This is an </a:t>
            </a:r>
            <a:r>
              <a:rPr lang="en-SG" sz="2400" dirty="0">
                <a:solidFill>
                  <a:srgbClr val="FF6699"/>
                </a:solidFill>
              </a:rPr>
              <a:t>important feature to consider</a:t>
            </a:r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G" sz="2400" dirty="0"/>
              <a:t>in the model as it has direct impact on price.</a:t>
            </a:r>
          </a:p>
          <a:p>
            <a:pPr marL="0" indent="0" algn="just">
              <a:buNone/>
            </a:pPr>
            <a:endParaRPr lang="en-SG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n-SG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n-SG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n-SG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BB3D0B-9293-E741-BAC8-DF109807214C}"/>
              </a:ext>
            </a:extLst>
          </p:cNvPr>
          <p:cNvCxnSpPr/>
          <p:nvPr/>
        </p:nvCxnSpPr>
        <p:spPr>
          <a:xfrm>
            <a:off x="2461846" y="3953022"/>
            <a:ext cx="7033846" cy="323556"/>
          </a:xfrm>
          <a:prstGeom prst="line">
            <a:avLst/>
          </a:prstGeom>
          <a:ln w="38100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8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Model Workflow</a:t>
            </a:r>
          </a:p>
        </p:txBody>
      </p:sp>
      <p:sp>
        <p:nvSpPr>
          <p:cNvPr id="9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3504203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  <a:defRPr sz="2400"/>
            </a:pPr>
            <a:r>
              <a:rPr dirty="0"/>
              <a:t>Gather, prepare and partition the data</a:t>
            </a:r>
          </a:p>
          <a:p>
            <a:pPr marL="685800" lvl="1" indent="-228600">
              <a:spcBef>
                <a:spcPts val="500"/>
              </a:spcBef>
              <a:buFontTx/>
              <a:buChar char="▪"/>
              <a:defRPr sz="2400"/>
            </a:pPr>
            <a:r>
              <a:rPr dirty="0"/>
              <a:t>Train/Test Split</a:t>
            </a:r>
          </a:p>
          <a:p>
            <a:pPr marL="1143000" lvl="2" indent="-228600">
              <a:spcBef>
                <a:spcPts val="500"/>
              </a:spcBef>
              <a:buFontTx/>
              <a:buChar char="▪"/>
              <a:defRPr sz="2400"/>
            </a:pPr>
            <a:r>
              <a:rPr dirty="0"/>
              <a:t>On the dataset, we performed a 70:30 - Train/Test Split</a:t>
            </a:r>
          </a:p>
          <a:p>
            <a:pPr>
              <a:buFontTx/>
              <a:buChar char="▪"/>
              <a:defRPr sz="2400"/>
            </a:pPr>
            <a:endParaRPr dirty="0"/>
          </a:p>
          <a:p>
            <a:pPr>
              <a:buFontTx/>
              <a:buChar char="▪"/>
              <a:defRPr sz="2400"/>
            </a:pPr>
            <a:r>
              <a:rPr dirty="0"/>
              <a:t>Machine </a:t>
            </a:r>
            <a:r>
              <a:rPr lang="en-US" dirty="0"/>
              <a:t>l</a:t>
            </a:r>
            <a:r>
              <a:rPr dirty="0"/>
              <a:t>earning </a:t>
            </a:r>
            <a:r>
              <a:rPr lang="en-US" dirty="0"/>
              <a:t>m</a:t>
            </a:r>
            <a:r>
              <a:rPr dirty="0"/>
              <a:t>odels </a:t>
            </a:r>
            <a:r>
              <a:rPr lang="en-US" dirty="0"/>
              <a:t>u</a:t>
            </a:r>
            <a:r>
              <a:rPr dirty="0"/>
              <a:t>sed</a:t>
            </a:r>
          </a:p>
          <a:p>
            <a:pPr marL="685800" lvl="1" indent="-228600">
              <a:spcBef>
                <a:spcPts val="500"/>
              </a:spcBef>
              <a:buFontTx/>
              <a:buChar char="▪"/>
              <a:defRPr sz="2400"/>
            </a:pPr>
            <a:r>
              <a:rPr dirty="0"/>
              <a:t>Linear Regression</a:t>
            </a:r>
          </a:p>
          <a:p>
            <a:pPr marL="685800" lvl="1" indent="-228600">
              <a:spcBef>
                <a:spcPts val="500"/>
              </a:spcBef>
              <a:buFontTx/>
              <a:buChar char="▪"/>
              <a:defRPr sz="2400"/>
            </a:pPr>
            <a:r>
              <a:rPr dirty="0"/>
              <a:t>Ridge Regression</a:t>
            </a:r>
          </a:p>
          <a:p>
            <a:pPr marL="685800" lvl="1" indent="-228600">
              <a:spcBef>
                <a:spcPts val="500"/>
              </a:spcBef>
              <a:buFontTx/>
              <a:buChar char="▪"/>
              <a:defRPr sz="2400"/>
            </a:pPr>
            <a:r>
              <a:rPr dirty="0"/>
              <a:t>LASSO Regression</a:t>
            </a:r>
          </a:p>
        </p:txBody>
      </p:sp>
      <p:grpSp>
        <p:nvGrpSpPr>
          <p:cNvPr id="108" name="Group 11"/>
          <p:cNvGrpSpPr/>
          <p:nvPr/>
        </p:nvGrpSpPr>
        <p:grpSpPr>
          <a:xfrm>
            <a:off x="-6" y="6100172"/>
            <a:ext cx="12192011" cy="757833"/>
            <a:chOff x="-2" y="-1"/>
            <a:chExt cx="12192009" cy="757831"/>
          </a:xfrm>
        </p:grpSpPr>
        <p:grpSp>
          <p:nvGrpSpPr>
            <p:cNvPr id="98" name="Arrow: Chevron 6"/>
            <p:cNvGrpSpPr/>
            <p:nvPr/>
          </p:nvGrpSpPr>
          <p:grpSpPr>
            <a:xfrm>
              <a:off x="2833547" y="0"/>
              <a:ext cx="3507423" cy="757830"/>
              <a:chOff x="0" y="0"/>
              <a:chExt cx="3507421" cy="757829"/>
            </a:xfrm>
          </p:grpSpPr>
          <p:sp>
            <p:nvSpPr>
              <p:cNvPr id="96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7" name="Data Preparation &amp;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Data Preparation &amp;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Engineering </a:t>
                </a:r>
              </a:p>
            </p:txBody>
          </p:sp>
        </p:grpSp>
        <p:grpSp>
          <p:nvGrpSpPr>
            <p:cNvPr id="101" name="Arrow: Chevron 7"/>
            <p:cNvGrpSpPr/>
            <p:nvPr/>
          </p:nvGrpSpPr>
          <p:grpSpPr>
            <a:xfrm>
              <a:off x="5759065" y="0"/>
              <a:ext cx="3507423" cy="757830"/>
              <a:chOff x="0" y="0"/>
              <a:chExt cx="3507421" cy="757829"/>
            </a:xfrm>
          </p:grpSpPr>
          <p:sp>
            <p:nvSpPr>
              <p:cNvPr id="99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92D050"/>
              </a:solidFill>
              <a:ln w="12700" cap="flat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0" name="Modelling, Selection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Modelling, Selection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&amp; Evaluation</a:t>
                </a:r>
              </a:p>
            </p:txBody>
          </p:sp>
        </p:grpSp>
        <p:grpSp>
          <p:nvGrpSpPr>
            <p:cNvPr id="104" name="Arrow: Chevron 8"/>
            <p:cNvGrpSpPr/>
            <p:nvPr/>
          </p:nvGrpSpPr>
          <p:grpSpPr>
            <a:xfrm>
              <a:off x="8684584" y="0"/>
              <a:ext cx="3507423" cy="757830"/>
              <a:chOff x="0" y="0"/>
              <a:chExt cx="3507421" cy="757829"/>
            </a:xfrm>
          </p:grpSpPr>
          <p:sp>
            <p:nvSpPr>
              <p:cNvPr id="102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3" name="Recommendation &amp; Conclusion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Recommendation &amp;</a:t>
                </a:r>
                <a:br/>
                <a:r>
                  <a:t>Conclusion</a:t>
                </a:r>
              </a:p>
            </p:txBody>
          </p:sp>
        </p:grpSp>
        <p:grpSp>
          <p:nvGrpSpPr>
            <p:cNvPr id="107" name="Arrow: Pentagon 10"/>
            <p:cNvGrpSpPr/>
            <p:nvPr/>
          </p:nvGrpSpPr>
          <p:grpSpPr>
            <a:xfrm>
              <a:off x="-3" y="-2"/>
              <a:ext cx="3386346" cy="757830"/>
              <a:chOff x="-1" y="0"/>
              <a:chExt cx="3386344" cy="757829"/>
            </a:xfrm>
          </p:grpSpPr>
          <p:sp>
            <p:nvSpPr>
              <p:cNvPr id="105" name="Shape"/>
              <p:cNvSpPr/>
              <p:nvPr/>
            </p:nvSpPr>
            <p:spPr>
              <a:xfrm>
                <a:off x="-2" y="-1"/>
                <a:ext cx="3386346" cy="75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183" y="0"/>
                    </a:lnTo>
                    <a:lnTo>
                      <a:pt x="21600" y="10800"/>
                    </a:lnTo>
                    <a:lnTo>
                      <a:pt x="19183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" name="Introduction &amp;…"/>
              <p:cNvSpPr txBox="1"/>
              <p:nvPr/>
            </p:nvSpPr>
            <p:spPr>
              <a:xfrm>
                <a:off x="52068" y="107915"/>
                <a:ext cx="3092750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Introduction &amp;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Problem Definition</a:t>
                </a: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Evaluation and model selection</a:t>
            </a:r>
          </a:p>
        </p:txBody>
      </p:sp>
      <p:grpSp>
        <p:nvGrpSpPr>
          <p:cNvPr id="123" name="Group 11"/>
          <p:cNvGrpSpPr/>
          <p:nvPr/>
        </p:nvGrpSpPr>
        <p:grpSpPr>
          <a:xfrm>
            <a:off x="-6" y="6100172"/>
            <a:ext cx="12192011" cy="757833"/>
            <a:chOff x="-2" y="-1"/>
            <a:chExt cx="12192009" cy="757831"/>
          </a:xfrm>
        </p:grpSpPr>
        <p:grpSp>
          <p:nvGrpSpPr>
            <p:cNvPr id="113" name="Arrow: Chevron 6"/>
            <p:cNvGrpSpPr/>
            <p:nvPr/>
          </p:nvGrpSpPr>
          <p:grpSpPr>
            <a:xfrm>
              <a:off x="2833547" y="0"/>
              <a:ext cx="3507423" cy="757830"/>
              <a:chOff x="0" y="0"/>
              <a:chExt cx="3507421" cy="757829"/>
            </a:xfrm>
          </p:grpSpPr>
          <p:sp>
            <p:nvSpPr>
              <p:cNvPr id="111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2" name="Data Preparation &amp;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Data Preparation &amp;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Engineering </a:t>
                </a:r>
              </a:p>
            </p:txBody>
          </p:sp>
        </p:grpSp>
        <p:grpSp>
          <p:nvGrpSpPr>
            <p:cNvPr id="116" name="Arrow: Chevron 7"/>
            <p:cNvGrpSpPr/>
            <p:nvPr/>
          </p:nvGrpSpPr>
          <p:grpSpPr>
            <a:xfrm>
              <a:off x="5759065" y="0"/>
              <a:ext cx="3507423" cy="757830"/>
              <a:chOff x="0" y="0"/>
              <a:chExt cx="3507421" cy="757829"/>
            </a:xfrm>
          </p:grpSpPr>
          <p:sp>
            <p:nvSpPr>
              <p:cNvPr id="114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92D050"/>
              </a:solidFill>
              <a:ln w="12700" cap="flat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5" name="Modelling, Selection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Modelling, Selection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&amp; Evaluation</a:t>
                </a:r>
              </a:p>
            </p:txBody>
          </p:sp>
        </p:grpSp>
        <p:grpSp>
          <p:nvGrpSpPr>
            <p:cNvPr id="119" name="Arrow: Chevron 8"/>
            <p:cNvGrpSpPr/>
            <p:nvPr/>
          </p:nvGrpSpPr>
          <p:grpSpPr>
            <a:xfrm>
              <a:off x="8684584" y="0"/>
              <a:ext cx="3507423" cy="757830"/>
              <a:chOff x="0" y="0"/>
              <a:chExt cx="3507421" cy="757829"/>
            </a:xfrm>
          </p:grpSpPr>
          <p:sp>
            <p:nvSpPr>
              <p:cNvPr id="117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8" name="Recommendation &amp; Conclusion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Recommendation &amp;</a:t>
                </a:r>
                <a:br/>
                <a:r>
                  <a:t>Conclusion</a:t>
                </a:r>
              </a:p>
            </p:txBody>
          </p:sp>
        </p:grpSp>
        <p:grpSp>
          <p:nvGrpSpPr>
            <p:cNvPr id="122" name="Arrow: Pentagon 10"/>
            <p:cNvGrpSpPr/>
            <p:nvPr/>
          </p:nvGrpSpPr>
          <p:grpSpPr>
            <a:xfrm>
              <a:off x="-3" y="-2"/>
              <a:ext cx="3386346" cy="757830"/>
              <a:chOff x="-1" y="0"/>
              <a:chExt cx="3386344" cy="757829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-2" y="-1"/>
                <a:ext cx="3386346" cy="75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183" y="0"/>
                    </a:lnTo>
                    <a:lnTo>
                      <a:pt x="21600" y="10800"/>
                    </a:lnTo>
                    <a:lnTo>
                      <a:pt x="19183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" name="Introduction &amp;…"/>
              <p:cNvSpPr txBox="1"/>
              <p:nvPr/>
            </p:nvSpPr>
            <p:spPr>
              <a:xfrm>
                <a:off x="52068" y="107915"/>
                <a:ext cx="3092750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Introduction &amp;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Problem Definition</a:t>
                </a:r>
              </a:p>
            </p:txBody>
          </p:sp>
        </p:grpSp>
      </p:grpSp>
      <p:graphicFrame>
        <p:nvGraphicFramePr>
          <p:cNvPr id="124" name="Table 1"/>
          <p:cNvGraphicFramePr/>
          <p:nvPr/>
        </p:nvGraphicFramePr>
        <p:xfrm>
          <a:off x="838200" y="2098151"/>
          <a:ext cx="6904685" cy="3390323"/>
        </p:xfrm>
        <a:graphic>
          <a:graphicData uri="http://schemas.openxmlformats.org/drawingml/2006/table">
            <a:tbl>
              <a:tblPr/>
              <a:tblGrid>
                <a:gridCol w="167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7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7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0323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9050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Baseline Model (Null)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Linear Regression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Ridge Regression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LASSO Regression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R^2 Train Score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0.939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0.940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0.943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2700">
                      <a:miter lim="400000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CV R^2 Train Score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NA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-7.753e+25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0.934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0.940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2700">
                      <a:miter lim="400000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R^2 Test Score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-1.079e+23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0.853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0.822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2700">
                      <a:miter lim="400000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Diff of CV Train Score &amp; Test Score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0.081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B6F1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0.118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2700">
                      <a:miter lim="400000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E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/>
                        <a:t>RMSE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68,353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5FA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19,713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B6F1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19,869</a:t>
                      </a:r>
                    </a:p>
                  </a:txBody>
                  <a:tcPr marL="45720" marR="45720" horzOverflow="overflow">
                    <a:lnL w="19050">
                      <a:solidFill>
                        <a:srgbClr val="FFFFFF"/>
                      </a:solidFill>
                    </a:lnL>
                    <a:lnR w="12700">
                      <a:miter lim="400000"/>
                    </a:lnR>
                    <a:lnT w="1905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5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5" name="Rectangle 2"/>
          <p:cNvSpPr/>
          <p:nvPr/>
        </p:nvSpPr>
        <p:spPr>
          <a:xfrm>
            <a:off x="5053884" y="1893673"/>
            <a:ext cx="1414734" cy="3789464"/>
          </a:xfrm>
          <a:prstGeom prst="rect">
            <a:avLst/>
          </a:prstGeom>
          <a:ln w="19050">
            <a:solidFill>
              <a:srgbClr val="F4B18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126" name="TextBox 3"/>
          <p:cNvSpPr txBox="1"/>
          <p:nvPr/>
        </p:nvSpPr>
        <p:spPr>
          <a:xfrm>
            <a:off x="8277359" y="2025518"/>
            <a:ext cx="3693908" cy="3692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Ridge Regression is the best performing model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chemeClr val="accent2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Ridge Regression Model has a smaller difference than Lasso Regression for the R^2 CV Train and Test score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chemeClr val="accent2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With lower RMSE, Ridge Regression will provide better predictions of Sale Price than the Null Model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Evaluation of Ridge Regression</a:t>
            </a:r>
          </a:p>
        </p:txBody>
      </p:sp>
      <p:grpSp>
        <p:nvGrpSpPr>
          <p:cNvPr id="141" name="Group 11"/>
          <p:cNvGrpSpPr/>
          <p:nvPr/>
        </p:nvGrpSpPr>
        <p:grpSpPr>
          <a:xfrm>
            <a:off x="-6" y="6100172"/>
            <a:ext cx="12192011" cy="757833"/>
            <a:chOff x="-2" y="-1"/>
            <a:chExt cx="12192009" cy="757831"/>
          </a:xfrm>
        </p:grpSpPr>
        <p:grpSp>
          <p:nvGrpSpPr>
            <p:cNvPr id="131" name="Arrow: Chevron 6"/>
            <p:cNvGrpSpPr/>
            <p:nvPr/>
          </p:nvGrpSpPr>
          <p:grpSpPr>
            <a:xfrm>
              <a:off x="2833547" y="0"/>
              <a:ext cx="3507423" cy="757830"/>
              <a:chOff x="0" y="0"/>
              <a:chExt cx="3507421" cy="757829"/>
            </a:xfrm>
          </p:grpSpPr>
          <p:sp>
            <p:nvSpPr>
              <p:cNvPr id="129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0" name="Data Preparation &amp;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Data Preparation &amp;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Engineering </a:t>
                </a:r>
              </a:p>
            </p:txBody>
          </p:sp>
        </p:grpSp>
        <p:grpSp>
          <p:nvGrpSpPr>
            <p:cNvPr id="134" name="Arrow: Chevron 7"/>
            <p:cNvGrpSpPr/>
            <p:nvPr/>
          </p:nvGrpSpPr>
          <p:grpSpPr>
            <a:xfrm>
              <a:off x="5759065" y="0"/>
              <a:ext cx="3507423" cy="757830"/>
              <a:chOff x="0" y="0"/>
              <a:chExt cx="3507421" cy="757829"/>
            </a:xfrm>
          </p:grpSpPr>
          <p:sp>
            <p:nvSpPr>
              <p:cNvPr id="132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92D050"/>
              </a:solidFill>
              <a:ln w="12700" cap="flat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3" name="Modelling, Selection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Modelling, Selection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&amp; Evaluation</a:t>
                </a:r>
              </a:p>
            </p:txBody>
          </p:sp>
        </p:grpSp>
        <p:grpSp>
          <p:nvGrpSpPr>
            <p:cNvPr id="137" name="Arrow: Chevron 8"/>
            <p:cNvGrpSpPr/>
            <p:nvPr/>
          </p:nvGrpSpPr>
          <p:grpSpPr>
            <a:xfrm>
              <a:off x="8684584" y="0"/>
              <a:ext cx="3507423" cy="757830"/>
              <a:chOff x="0" y="0"/>
              <a:chExt cx="3507421" cy="757829"/>
            </a:xfrm>
          </p:grpSpPr>
          <p:sp>
            <p:nvSpPr>
              <p:cNvPr id="135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6" name="Recommendation &amp; Conclusion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Recommendation &amp;</a:t>
                </a:r>
                <a:br/>
                <a:r>
                  <a:t>Conclusion</a:t>
                </a:r>
              </a:p>
            </p:txBody>
          </p:sp>
        </p:grpSp>
        <p:grpSp>
          <p:nvGrpSpPr>
            <p:cNvPr id="140" name="Arrow: Pentagon 10"/>
            <p:cNvGrpSpPr/>
            <p:nvPr/>
          </p:nvGrpSpPr>
          <p:grpSpPr>
            <a:xfrm>
              <a:off x="-3" y="-2"/>
              <a:ext cx="3386346" cy="757830"/>
              <a:chOff x="-1" y="0"/>
              <a:chExt cx="3386344" cy="757829"/>
            </a:xfrm>
          </p:grpSpPr>
          <p:sp>
            <p:nvSpPr>
              <p:cNvPr id="138" name="Shape"/>
              <p:cNvSpPr/>
              <p:nvPr/>
            </p:nvSpPr>
            <p:spPr>
              <a:xfrm>
                <a:off x="-2" y="-1"/>
                <a:ext cx="3386346" cy="75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183" y="0"/>
                    </a:lnTo>
                    <a:lnTo>
                      <a:pt x="21600" y="10800"/>
                    </a:lnTo>
                    <a:lnTo>
                      <a:pt x="19183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" name="Introduction &amp;…"/>
              <p:cNvSpPr txBox="1"/>
              <p:nvPr/>
            </p:nvSpPr>
            <p:spPr>
              <a:xfrm>
                <a:off x="52068" y="107915"/>
                <a:ext cx="3092750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Introduction &amp;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Problem Definition</a:t>
                </a:r>
              </a:p>
            </p:txBody>
          </p:sp>
        </p:grpSp>
      </p:grpSp>
      <p:pic>
        <p:nvPicPr>
          <p:cNvPr id="142" name="Picture 18" descr="Picture 18"/>
          <p:cNvPicPr>
            <a:picLocks noChangeAspect="1"/>
          </p:cNvPicPr>
          <p:nvPr/>
        </p:nvPicPr>
        <p:blipFill>
          <a:blip r:embed="rId2"/>
          <a:srcRect t="32297" r="47776"/>
          <a:stretch>
            <a:fillRect/>
          </a:stretch>
        </p:blipFill>
        <p:spPr>
          <a:xfrm>
            <a:off x="1177740" y="1841423"/>
            <a:ext cx="4187195" cy="2239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19" descr="Picture 19"/>
          <p:cNvPicPr>
            <a:picLocks noChangeAspect="1"/>
          </p:cNvPicPr>
          <p:nvPr/>
        </p:nvPicPr>
        <p:blipFill>
          <a:blip r:embed="rId3"/>
          <a:srcRect t="21887" r="48037" b="39245"/>
          <a:stretch>
            <a:fillRect/>
          </a:stretch>
        </p:blipFill>
        <p:spPr>
          <a:xfrm>
            <a:off x="6321828" y="1852208"/>
            <a:ext cx="4670773" cy="2240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ectangle 3"/>
          <p:cNvSpPr txBox="1"/>
          <p:nvPr/>
        </p:nvSpPr>
        <p:spPr>
          <a:xfrm>
            <a:off x="908868" y="4380049"/>
            <a:ext cx="6766150" cy="150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From the above plots, the model satisfies the 4 assumptions of </a:t>
            </a:r>
            <a:r>
              <a:rPr b="1"/>
              <a:t>LINE</a:t>
            </a:r>
            <a:r>
              <a:t>.</a:t>
            </a:r>
          </a:p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L</a:t>
            </a:r>
            <a:r>
              <a:rPr b="0"/>
              <a:t> - There is a linear relationship.</a:t>
            </a:r>
          </a:p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I </a:t>
            </a:r>
            <a:r>
              <a:rPr b="0"/>
              <a:t>- The errors are independent.</a:t>
            </a:r>
          </a:p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N</a:t>
            </a:r>
            <a:r>
              <a:rPr b="0"/>
              <a:t> - The errors are normally distributed.</a:t>
            </a:r>
          </a:p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E</a:t>
            </a:r>
            <a:r>
              <a:rPr b="0"/>
              <a:t> - There is an equal variance of errors.</a:t>
            </a:r>
          </a:p>
        </p:txBody>
      </p:sp>
      <p:sp>
        <p:nvSpPr>
          <p:cNvPr id="145" name="TextBox 4"/>
          <p:cNvSpPr txBox="1"/>
          <p:nvPr/>
        </p:nvSpPr>
        <p:spPr>
          <a:xfrm>
            <a:off x="2930089" y="4012214"/>
            <a:ext cx="682334" cy="2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Residuals</a:t>
            </a:r>
          </a:p>
        </p:txBody>
      </p:sp>
      <p:sp>
        <p:nvSpPr>
          <p:cNvPr id="146" name="TextBox 22"/>
          <p:cNvSpPr txBox="1"/>
          <p:nvPr/>
        </p:nvSpPr>
        <p:spPr>
          <a:xfrm rot="16200000">
            <a:off x="421788" y="2654914"/>
            <a:ext cx="1367490" cy="24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Count Of Residuals</a:t>
            </a:r>
          </a:p>
        </p:txBody>
      </p:sp>
      <p:sp>
        <p:nvSpPr>
          <p:cNvPr id="147" name="TextBox 23"/>
          <p:cNvSpPr txBox="1"/>
          <p:nvPr/>
        </p:nvSpPr>
        <p:spPr>
          <a:xfrm>
            <a:off x="2315514" y="1511256"/>
            <a:ext cx="1911481" cy="28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Distribution of Residuals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662736" y="4012213"/>
            <a:ext cx="699524" cy="2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Sale Price</a:t>
            </a:r>
          </a:p>
        </p:txBody>
      </p:sp>
      <p:sp>
        <p:nvSpPr>
          <p:cNvPr id="149" name="TextBox 25"/>
          <p:cNvSpPr txBox="1"/>
          <p:nvPr/>
        </p:nvSpPr>
        <p:spPr>
          <a:xfrm rot="16200000">
            <a:off x="5700796" y="2553314"/>
            <a:ext cx="1367490" cy="24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Residuals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7625998" y="1511256"/>
            <a:ext cx="2798397" cy="28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Scatter Plot of Sale Price &amp; Residuals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Model Workflow</a:t>
            </a:r>
          </a:p>
        </p:txBody>
      </p:sp>
      <p:sp>
        <p:nvSpPr>
          <p:cNvPr id="1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3504203"/>
          </a:xfrm>
          <a:prstGeom prst="rect">
            <a:avLst/>
          </a:prstGeom>
        </p:spPr>
        <p:txBody>
          <a:bodyPr/>
          <a:lstStyle/>
          <a:p>
            <a:pPr marL="192022" indent="-192022" defTabSz="768094">
              <a:spcBef>
                <a:spcPts val="800"/>
              </a:spcBef>
              <a:buFontTx/>
              <a:buChar char="▪"/>
              <a:defRPr sz="2400"/>
            </a:pPr>
            <a:r>
              <a:t>Get predictions using the Ridge Regression Model</a:t>
            </a:r>
            <a:endParaRPr sz="2000"/>
          </a:p>
          <a:p>
            <a:pPr marL="687323" lvl="1" indent="-192023" defTabSz="768094">
              <a:spcBef>
                <a:spcPts val="800"/>
              </a:spcBef>
              <a:buFontTx/>
              <a:buChar char="▪"/>
              <a:defRPr sz="2000"/>
            </a:pPr>
            <a:r>
              <a:t>R^2 score for the dataset and the predicted sale price is </a:t>
            </a:r>
            <a:r>
              <a:rPr sz="2800" b="1"/>
              <a:t>0.934</a:t>
            </a:r>
            <a:r>
              <a:rPr sz="2800"/>
              <a:t>.</a:t>
            </a:r>
          </a:p>
          <a:p>
            <a:pPr marL="687323" lvl="1" indent="-192023" defTabSz="768094">
              <a:spcBef>
                <a:spcPts val="800"/>
              </a:spcBef>
              <a:buFontTx/>
              <a:buChar char="▪"/>
              <a:defRPr sz="2000"/>
            </a:pPr>
            <a:r>
              <a:t>The score means that </a:t>
            </a:r>
            <a:r>
              <a:rPr sz="2800" b="1"/>
              <a:t>93.4%</a:t>
            </a:r>
            <a:r>
              <a:t> of the variability in the predicted price is explained by the features in our model.</a:t>
            </a:r>
            <a:endParaRPr>
              <a:solidFill>
                <a:schemeClr val="accent2"/>
              </a:solidFill>
            </a:endParaRPr>
          </a:p>
          <a:p>
            <a:pPr marL="687323" lvl="1" indent="-192023" defTabSz="768094">
              <a:spcBef>
                <a:spcPts val="800"/>
              </a:spcBef>
              <a:buFontTx/>
              <a:buChar char="▪"/>
              <a:defRPr sz="2000"/>
            </a:pPr>
            <a:r>
              <a:t>This implies that the model would be very effective in predicting the sale price of a property. </a:t>
            </a:r>
          </a:p>
        </p:txBody>
      </p:sp>
      <p:grpSp>
        <p:nvGrpSpPr>
          <p:cNvPr id="166" name="Group 11"/>
          <p:cNvGrpSpPr/>
          <p:nvPr/>
        </p:nvGrpSpPr>
        <p:grpSpPr>
          <a:xfrm>
            <a:off x="-6" y="6100172"/>
            <a:ext cx="12192011" cy="757833"/>
            <a:chOff x="-2" y="-1"/>
            <a:chExt cx="12192009" cy="757831"/>
          </a:xfrm>
        </p:grpSpPr>
        <p:grpSp>
          <p:nvGrpSpPr>
            <p:cNvPr id="156" name="Arrow: Chevron 6"/>
            <p:cNvGrpSpPr/>
            <p:nvPr/>
          </p:nvGrpSpPr>
          <p:grpSpPr>
            <a:xfrm>
              <a:off x="2833547" y="0"/>
              <a:ext cx="3507423" cy="757830"/>
              <a:chOff x="0" y="0"/>
              <a:chExt cx="3507421" cy="757829"/>
            </a:xfrm>
          </p:grpSpPr>
          <p:sp>
            <p:nvSpPr>
              <p:cNvPr id="154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55" name="Data Preparation &amp;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Data Preparation &amp;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Engineering </a:t>
                </a:r>
              </a:p>
            </p:txBody>
          </p:sp>
        </p:grpSp>
        <p:grpSp>
          <p:nvGrpSpPr>
            <p:cNvPr id="159" name="Arrow: Chevron 7"/>
            <p:cNvGrpSpPr/>
            <p:nvPr/>
          </p:nvGrpSpPr>
          <p:grpSpPr>
            <a:xfrm>
              <a:off x="5759065" y="0"/>
              <a:ext cx="3507423" cy="757830"/>
              <a:chOff x="0" y="0"/>
              <a:chExt cx="3507421" cy="757829"/>
            </a:xfrm>
          </p:grpSpPr>
          <p:sp>
            <p:nvSpPr>
              <p:cNvPr id="157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92D050"/>
              </a:solidFill>
              <a:ln w="12700" cap="flat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58" name="Modelling, Selection…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Modelling, Selection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&amp; Evaluation</a:t>
                </a:r>
              </a:p>
            </p:txBody>
          </p:sp>
        </p:grpSp>
        <p:grpSp>
          <p:nvGrpSpPr>
            <p:cNvPr id="162" name="Arrow: Chevron 8"/>
            <p:cNvGrpSpPr/>
            <p:nvPr/>
          </p:nvGrpSpPr>
          <p:grpSpPr>
            <a:xfrm>
              <a:off x="8684584" y="0"/>
              <a:ext cx="3507423" cy="757830"/>
              <a:chOff x="0" y="0"/>
              <a:chExt cx="3507421" cy="757829"/>
            </a:xfrm>
          </p:grpSpPr>
          <p:sp>
            <p:nvSpPr>
              <p:cNvPr id="160" name="Chevron"/>
              <p:cNvSpPr/>
              <p:nvPr/>
            </p:nvSpPr>
            <p:spPr>
              <a:xfrm>
                <a:off x="-1" y="0"/>
                <a:ext cx="3507423" cy="757830"/>
              </a:xfrm>
              <a:prstGeom prst="chevron">
                <a:avLst>
                  <a:gd name="adj" fmla="val 50000"/>
                </a:avLst>
              </a:pr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61" name="Recommendation &amp; Conclusion"/>
              <p:cNvSpPr txBox="1"/>
              <p:nvPr/>
            </p:nvSpPr>
            <p:spPr>
              <a:xfrm>
                <a:off x="430982" y="107916"/>
                <a:ext cx="2645457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Recommendation &amp;</a:t>
                </a:r>
                <a:br/>
                <a:r>
                  <a:t>Conclusion</a:t>
                </a:r>
              </a:p>
            </p:txBody>
          </p:sp>
        </p:grpSp>
        <p:grpSp>
          <p:nvGrpSpPr>
            <p:cNvPr id="165" name="Arrow: Pentagon 10"/>
            <p:cNvGrpSpPr/>
            <p:nvPr/>
          </p:nvGrpSpPr>
          <p:grpSpPr>
            <a:xfrm>
              <a:off x="-3" y="-2"/>
              <a:ext cx="3386346" cy="757830"/>
              <a:chOff x="-1" y="0"/>
              <a:chExt cx="3386344" cy="757829"/>
            </a:xfrm>
          </p:grpSpPr>
          <p:sp>
            <p:nvSpPr>
              <p:cNvPr id="163" name="Shape"/>
              <p:cNvSpPr/>
              <p:nvPr/>
            </p:nvSpPr>
            <p:spPr>
              <a:xfrm>
                <a:off x="-2" y="-1"/>
                <a:ext cx="3386346" cy="75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183" y="0"/>
                    </a:lnTo>
                    <a:lnTo>
                      <a:pt x="21600" y="10800"/>
                    </a:lnTo>
                    <a:lnTo>
                      <a:pt x="19183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DEDED"/>
              </a:solidFill>
              <a:ln w="12700" cap="flat">
                <a:solidFill>
                  <a:srgbClr val="EDEDE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64" name="Introduction &amp;…"/>
              <p:cNvSpPr txBox="1"/>
              <p:nvPr/>
            </p:nvSpPr>
            <p:spPr>
              <a:xfrm>
                <a:off x="52068" y="107915"/>
                <a:ext cx="3092750" cy="541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Introduction &amp; </a:t>
                </a:r>
              </a:p>
              <a:p>
                <a:pPr algn="ctr">
                  <a:defRPr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Problem Definition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3C99-252F-416F-B7FB-87634FE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Agenda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F777-A8A3-4F21-A747-49331D0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42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Introduction</a:t>
            </a:r>
          </a:p>
          <a:p>
            <a:pPr marL="457200" indent="-457200">
              <a:buAutoNum type="arabicPeriod"/>
            </a:pPr>
            <a:r>
              <a:rPr lang="en-US" sz="2400" dirty="0"/>
              <a:t>Problem definition</a:t>
            </a:r>
          </a:p>
          <a:p>
            <a:pPr marL="457200" indent="-457200">
              <a:buAutoNum type="arabicPeriod"/>
            </a:pPr>
            <a:r>
              <a:rPr lang="en-US" sz="2400" dirty="0"/>
              <a:t>Data preparation, engineering and analysis</a:t>
            </a:r>
          </a:p>
          <a:p>
            <a:pPr marL="457200" indent="-457200">
              <a:buAutoNum type="arabicPeriod"/>
            </a:pPr>
            <a:r>
              <a:rPr lang="en-US" sz="2400" dirty="0"/>
              <a:t>Model selection and evaluation</a:t>
            </a:r>
          </a:p>
          <a:p>
            <a:pPr marL="457200" indent="-457200">
              <a:buAutoNum type="arabicPeriod"/>
            </a:pPr>
            <a:r>
              <a:rPr lang="en-US" sz="2400" dirty="0"/>
              <a:t>Recommendation and 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69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8168837-C4F3-1241-A440-4A22FBF1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27" y="1539954"/>
            <a:ext cx="4312175" cy="37780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 &amp; 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35A58E-42F8-4F49-9803-92F489F8F1FD}"/>
              </a:ext>
            </a:extLst>
          </p:cNvPr>
          <p:cNvSpPr txBox="1"/>
          <p:nvPr/>
        </p:nvSpPr>
        <p:spPr>
          <a:xfrm>
            <a:off x="2183389" y="3280604"/>
            <a:ext cx="250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0CFAD-07D0-9544-8741-1CC13B882291}"/>
              </a:ext>
            </a:extLst>
          </p:cNvPr>
          <p:cNvSpPr txBox="1"/>
          <p:nvPr/>
        </p:nvSpPr>
        <p:spPr>
          <a:xfrm>
            <a:off x="1783145" y="2163379"/>
            <a:ext cx="300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93.4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2DC67-CC54-794A-BA77-B884AC1F9D5F}"/>
              </a:ext>
            </a:extLst>
          </p:cNvPr>
          <p:cNvSpPr txBox="1"/>
          <p:nvPr/>
        </p:nvSpPr>
        <p:spPr>
          <a:xfrm>
            <a:off x="4340890" y="2834563"/>
            <a:ext cx="838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F3C99-252F-416F-B7FB-87634FEC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7" y="3243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Conclusion &amp; Recommendations</a:t>
            </a:r>
            <a:endParaRPr lang="en-SG" sz="3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BF0E216-4768-F548-87F3-037F3A92D24B}"/>
              </a:ext>
            </a:extLst>
          </p:cNvPr>
          <p:cNvSpPr txBox="1">
            <a:spLocks/>
          </p:cNvSpPr>
          <p:nvPr/>
        </p:nvSpPr>
        <p:spPr>
          <a:xfrm>
            <a:off x="6507920" y="2712142"/>
            <a:ext cx="4312175" cy="470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dirty="0"/>
              <a:t>Production Ready</a:t>
            </a:r>
          </a:p>
          <a:p>
            <a:endParaRPr lang="en-SG" sz="3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B650E8-23D9-934E-A72F-570ABAEF466B}"/>
              </a:ext>
            </a:extLst>
          </p:cNvPr>
          <p:cNvCxnSpPr>
            <a:cxnSpLocks/>
          </p:cNvCxnSpPr>
          <p:nvPr/>
        </p:nvCxnSpPr>
        <p:spPr>
          <a:xfrm flipV="1">
            <a:off x="6755383" y="3228201"/>
            <a:ext cx="3106068" cy="1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6C74D5-A5E2-E542-83AF-7053175790FC}"/>
              </a:ext>
            </a:extLst>
          </p:cNvPr>
          <p:cNvSpPr txBox="1"/>
          <p:nvPr/>
        </p:nvSpPr>
        <p:spPr>
          <a:xfrm>
            <a:off x="2242526" y="2156984"/>
            <a:ext cx="300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98</a:t>
            </a:r>
          </a:p>
        </p:txBody>
      </p:sp>
    </p:spTree>
    <p:extLst>
      <p:ext uri="{BB962C8B-B14F-4D97-AF65-F5344CB8AC3E}">
        <p14:creationId xmlns:p14="http://schemas.microsoft.com/office/powerpoint/2010/main" val="19756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 tmFilter="0,0; .5, 0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 &amp; 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F3C99-252F-416F-B7FB-87634FEC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7" y="3243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Conclusion &amp; Recommendations</a:t>
            </a:r>
            <a:endParaRPr lang="en-SG" sz="3600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AABF2160-C130-EB46-9E7F-9687653C80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" y="1454532"/>
            <a:ext cx="814910" cy="1404000"/>
          </a:xfrm>
          <a:prstGeom prst="rect">
            <a:avLst/>
          </a:prstGeom>
        </p:spPr>
      </p:pic>
      <p:pic>
        <p:nvPicPr>
          <p:cNvPr id="16" name="Picture 15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E8AC1F5-0007-AE49-BFAD-EAA2DA583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87" y="1454532"/>
            <a:ext cx="814910" cy="1404000"/>
          </a:xfrm>
          <a:prstGeom prst="rect">
            <a:avLst/>
          </a:prstGeom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C8557A79-AE83-F540-8025-05CF300F10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99" y="1454532"/>
            <a:ext cx="814910" cy="1404000"/>
          </a:xfrm>
          <a:prstGeom prst="rect">
            <a:avLst/>
          </a:prstGeom>
        </p:spPr>
      </p:pic>
      <p:pic>
        <p:nvPicPr>
          <p:cNvPr id="21" name="Picture 20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07B24AF9-F51D-5A42-9E02-E843BA8B471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711" y="1454532"/>
            <a:ext cx="814910" cy="1404000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56AD7CEF-FFEB-7847-B6BE-C61DD5ADAF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21" y="1454532"/>
            <a:ext cx="1030907" cy="1404000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22831CD-3195-B944-A135-3DB4CAA5C324}"/>
              </a:ext>
            </a:extLst>
          </p:cNvPr>
          <p:cNvSpPr txBox="1">
            <a:spLocks/>
          </p:cNvSpPr>
          <p:nvPr/>
        </p:nvSpPr>
        <p:spPr>
          <a:xfrm>
            <a:off x="305245" y="2801020"/>
            <a:ext cx="1754785" cy="625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000" dirty="0"/>
              <a:t>Above Ground </a:t>
            </a:r>
            <a:br>
              <a:rPr lang="en-SG" sz="2000" dirty="0"/>
            </a:br>
            <a:r>
              <a:rPr lang="en-SG" sz="2000" dirty="0"/>
              <a:t>(Grade) Living Area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EF0615F-F0DB-9B45-B5AF-B40DDCF6713D}"/>
              </a:ext>
            </a:extLst>
          </p:cNvPr>
          <p:cNvSpPr txBox="1">
            <a:spLocks/>
          </p:cNvSpPr>
          <p:nvPr/>
        </p:nvSpPr>
        <p:spPr>
          <a:xfrm>
            <a:off x="2574638" y="2801019"/>
            <a:ext cx="1939226" cy="625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000" dirty="0"/>
              <a:t>Total Basement Area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DD4626-5FBD-194F-B30F-2C5ABD3F4C9E}"/>
              </a:ext>
            </a:extLst>
          </p:cNvPr>
          <p:cNvSpPr txBox="1">
            <a:spLocks/>
          </p:cNvSpPr>
          <p:nvPr/>
        </p:nvSpPr>
        <p:spPr>
          <a:xfrm>
            <a:off x="5208873" y="2779351"/>
            <a:ext cx="1595180" cy="625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000" dirty="0"/>
              <a:t>Overall Quality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9AB0AE5-25C6-5C45-BBE1-AD27C4F4488D}"/>
              </a:ext>
            </a:extLst>
          </p:cNvPr>
          <p:cNvSpPr txBox="1">
            <a:spLocks/>
          </p:cNvSpPr>
          <p:nvPr/>
        </p:nvSpPr>
        <p:spPr>
          <a:xfrm>
            <a:off x="10411292" y="2801019"/>
            <a:ext cx="1333500" cy="625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000" dirty="0"/>
              <a:t>Garage Size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E190835-0F25-624E-A283-BBB6EB10A602}"/>
              </a:ext>
            </a:extLst>
          </p:cNvPr>
          <p:cNvSpPr txBox="1">
            <a:spLocks/>
          </p:cNvSpPr>
          <p:nvPr/>
        </p:nvSpPr>
        <p:spPr>
          <a:xfrm>
            <a:off x="7848902" y="2776294"/>
            <a:ext cx="1333500" cy="625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000" dirty="0"/>
              <a:t>Basement Height</a:t>
            </a: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ED54A2D9-C1A5-0747-8C90-023C4BFF19F5}"/>
              </a:ext>
            </a:extLst>
          </p:cNvPr>
          <p:cNvGraphicFramePr>
            <a:graphicFrameLocks noGrp="1"/>
          </p:cNvGraphicFramePr>
          <p:nvPr/>
        </p:nvGraphicFramePr>
        <p:xfrm>
          <a:off x="2052558" y="3818508"/>
          <a:ext cx="7851226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25613">
                  <a:extLst>
                    <a:ext uri="{9D8B030D-6E8A-4147-A177-3AD203B41FA5}">
                      <a16:colId xmlns:a16="http://schemas.microsoft.com/office/drawing/2014/main" val="3554217600"/>
                    </a:ext>
                  </a:extLst>
                </a:gridCol>
                <a:gridCol w="3925613">
                  <a:extLst>
                    <a:ext uri="{9D8B030D-6E8A-4147-A177-3AD203B41FA5}">
                      <a16:colId xmlns:a16="http://schemas.microsoft.com/office/drawing/2014/main" val="2258602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Purchase Price &lt; Predicted Price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BUY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063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Purchase Price &gt; Predicted Price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DON’T BUY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75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Sell Price &gt; Predicted Price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SELL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494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Sell Price &lt; Predicted Price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HOLD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2705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91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3C99-252F-416F-B7FB-87634FEC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2" y="1264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Going forward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F777-A8A3-4F21-A747-49331D0D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374" y="1603587"/>
            <a:ext cx="6983374" cy="13255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SG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/>
              <a:t>Implementing this model in other towns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 &amp; 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ED7327-3FA3-B045-B95D-CA42168ABC90}"/>
              </a:ext>
            </a:extLst>
          </p:cNvPr>
          <p:cNvSpPr txBox="1">
            <a:spLocks/>
          </p:cNvSpPr>
          <p:nvPr/>
        </p:nvSpPr>
        <p:spPr>
          <a:xfrm>
            <a:off x="4170644" y="3066192"/>
            <a:ext cx="698337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SG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/>
              <a:t>Identify new features for finetuning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8E591D-3796-EA45-A942-9F9B25909D68}"/>
              </a:ext>
            </a:extLst>
          </p:cNvPr>
          <p:cNvSpPr txBox="1">
            <a:spLocks/>
          </p:cNvSpPr>
          <p:nvPr/>
        </p:nvSpPr>
        <p:spPr>
          <a:xfrm>
            <a:off x="4170644" y="4595366"/>
            <a:ext cx="698337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/>
              <a:t>Gather data about rental statistics</a:t>
            </a:r>
          </a:p>
        </p:txBody>
      </p:sp>
      <p:pic>
        <p:nvPicPr>
          <p:cNvPr id="6" name="Picture 5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006A1209-1572-2B4E-9736-C5AAD481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8" y="4506800"/>
            <a:ext cx="1772521" cy="139959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8546BAB-0F7D-E246-BD45-CA20735D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28" y="2949172"/>
            <a:ext cx="2075211" cy="1515424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F4F1ADD-925B-7345-AFDB-439552F54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0" y="1345255"/>
            <a:ext cx="1962509" cy="16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6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C19094F-671B-944B-817F-B0DBDDFA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82" y="1993442"/>
            <a:ext cx="2598822" cy="4118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F3C99-252F-416F-B7FB-87634FE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Going forward</a:t>
            </a:r>
            <a:endParaRPr lang="en-SG" sz="3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608E6-C162-46AA-9F23-54D9B74A6D32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7A2EC69-84F1-4615-BB15-0C099DF39DFE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2C83736-04AB-4D78-BF10-62E15B0E9B02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0CA541E-9741-47CE-8E67-BD0BD62FB3BC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 &amp; 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AB34438-1E32-4D82-97CA-9CFC8F34B499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6DC142-8751-DC44-BC28-605D68E13FF6}"/>
              </a:ext>
            </a:extLst>
          </p:cNvPr>
          <p:cNvGraphicFramePr/>
          <p:nvPr/>
        </p:nvGraphicFramePr>
        <p:xfrm>
          <a:off x="-65727" y="1900569"/>
          <a:ext cx="8507186" cy="2722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F346FB-9DC2-7142-B264-0961871A344A}"/>
              </a:ext>
            </a:extLst>
          </p:cNvPr>
          <p:cNvSpPr txBox="1"/>
          <p:nvPr/>
        </p:nvSpPr>
        <p:spPr>
          <a:xfrm>
            <a:off x="624549" y="2819403"/>
            <a:ext cx="2954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Automation</a:t>
            </a:r>
          </a:p>
          <a:p>
            <a:pPr algn="ctr"/>
            <a:r>
              <a:rPr lang="en-US" sz="3200" b="1" dirty="0"/>
              <a:t>+ Scraping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E04321-B70B-784B-821B-FD9916B6D10B}"/>
              </a:ext>
            </a:extLst>
          </p:cNvPr>
          <p:cNvSpPr/>
          <p:nvPr/>
        </p:nvSpPr>
        <p:spPr>
          <a:xfrm>
            <a:off x="6141004" y="2375151"/>
            <a:ext cx="2343618" cy="8502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RECOMMENDATION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08217-1823-4F4C-8643-294E5DABA58C}"/>
              </a:ext>
            </a:extLst>
          </p:cNvPr>
          <p:cNvSpPr/>
          <p:nvPr/>
        </p:nvSpPr>
        <p:spPr>
          <a:xfrm>
            <a:off x="6141004" y="3251113"/>
            <a:ext cx="2343618" cy="850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GUIDE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882368-841D-CC44-A0BD-873C75B5B38E}"/>
              </a:ext>
            </a:extLst>
          </p:cNvPr>
          <p:cNvSpPr/>
          <p:nvPr/>
        </p:nvSpPr>
        <p:spPr>
          <a:xfrm>
            <a:off x="6141004" y="1512054"/>
            <a:ext cx="2343618" cy="8502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MOBILE APP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E8C747-0F45-8C41-AABB-DBC622BE215C}"/>
              </a:ext>
            </a:extLst>
          </p:cNvPr>
          <p:cNvSpPr/>
          <p:nvPr/>
        </p:nvSpPr>
        <p:spPr>
          <a:xfrm>
            <a:off x="6141004" y="4127075"/>
            <a:ext cx="2343618" cy="8502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MONTHLY REPORT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98797-36DA-134D-AB51-6A0223A357E5}"/>
              </a:ext>
            </a:extLst>
          </p:cNvPr>
          <p:cNvSpPr/>
          <p:nvPr/>
        </p:nvSpPr>
        <p:spPr>
          <a:xfrm>
            <a:off x="8845411" y="4503738"/>
            <a:ext cx="928468" cy="85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57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090CD-2DFB-4F40-9EF1-F7FD5FBE7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096" y="739978"/>
            <a:ext cx="9819800" cy="3004145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Q&amp;A</a:t>
            </a:r>
            <a:endParaRPr lang="en-SG" sz="4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4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0A909E-CC71-429E-A8A6-6189E589C935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DA032C6-2795-4DEA-9AC6-18637ED666B2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0DA5B2F-B083-49E8-B0C9-DFF03A58DA84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A14DECF-08D8-4977-B4FB-057028C162F9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65D7531-CF39-493E-A327-1332655D5C78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EBE163E-C8B6-46CD-8533-AE21EC6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1" y="95043"/>
            <a:ext cx="10515600" cy="1325563"/>
          </a:xfrm>
        </p:spPr>
        <p:txBody>
          <a:bodyPr/>
          <a:lstStyle/>
          <a:p>
            <a:r>
              <a:rPr lang="en-US" sz="3600" dirty="0"/>
              <a:t>Dampening effect of 2008 Global Financial Crisis extends into recovery period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D40B6-BE66-4A38-A116-E9D552522528}"/>
              </a:ext>
            </a:extLst>
          </p:cNvPr>
          <p:cNvSpPr txBox="1"/>
          <p:nvPr/>
        </p:nvSpPr>
        <p:spPr>
          <a:xfrm>
            <a:off x="1386601" y="5426910"/>
            <a:ext cx="107625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House Price Index for the U.S. is a </a:t>
            </a:r>
            <a:r>
              <a:rPr lang="en-US" sz="1200" i="1" dirty="0">
                <a:solidFill>
                  <a:srgbClr val="202124"/>
                </a:solidFill>
                <a:effectLst/>
              </a:rPr>
              <a:t>weighted, repeat-sales index, meaning that it measures average price changes in repeat sales or refinancing on the same properties in 363 metropolises.</a:t>
            </a:r>
            <a:endParaRPr lang="en-SG" sz="1200" i="1" dirty="0"/>
          </a:p>
          <a:p>
            <a:r>
              <a:rPr lang="en-SG" sz="1200" i="1" dirty="0"/>
              <a:t>Source: </a:t>
            </a:r>
            <a:r>
              <a:rPr lang="en-SG" sz="1200" i="1" dirty="0">
                <a:hlinkClick r:id="rId2"/>
              </a:rPr>
              <a:t>https://fred.stlouisfed.org/series/USSTHPI</a:t>
            </a:r>
            <a:endParaRPr lang="en-SG" sz="1200" i="1" dirty="0"/>
          </a:p>
          <a:p>
            <a:endParaRPr lang="en-SG" sz="1400" i="1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CE35C6-BFE0-4FDE-8043-4B6BC97F6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7175"/>
            <a:ext cx="8823525" cy="37969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54375E-4B09-43C5-A63B-215DD2A4533B}"/>
              </a:ext>
            </a:extLst>
          </p:cNvPr>
          <p:cNvCxnSpPr>
            <a:cxnSpLocks/>
          </p:cNvCxnSpPr>
          <p:nvPr/>
        </p:nvCxnSpPr>
        <p:spPr>
          <a:xfrm>
            <a:off x="9636370" y="1655659"/>
            <a:ext cx="0" cy="335866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C6F2A3-329F-435C-8CD8-063550A1978D}"/>
              </a:ext>
            </a:extLst>
          </p:cNvPr>
          <p:cNvSpPr txBox="1"/>
          <p:nvPr/>
        </p:nvSpPr>
        <p:spPr>
          <a:xfrm>
            <a:off x="8913208" y="702923"/>
            <a:ext cx="158671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2008</a:t>
            </a:r>
            <a:br>
              <a:rPr lang="en-US" sz="1600" dirty="0"/>
            </a:br>
            <a:r>
              <a:rPr lang="en-US" sz="1600" dirty="0"/>
              <a:t>Start of Global</a:t>
            </a:r>
            <a:br>
              <a:rPr lang="en-US" sz="1600" dirty="0"/>
            </a:br>
            <a:r>
              <a:rPr lang="en-US" sz="1600" dirty="0"/>
              <a:t>Financial Crisis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40342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48B9BEF-A38E-41E5-9265-B0670FF1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324759"/>
            <a:ext cx="9486900" cy="36825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0A909E-CC71-429E-A8A6-6189E589C935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DA032C6-2795-4DEA-9AC6-18637ED666B2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0DA5B2F-B083-49E8-B0C9-DFF03A58DA84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A14DECF-08D8-4977-B4FB-057028C162F9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65D7531-CF39-493E-A327-1332655D5C78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EBE163E-C8B6-46CD-8533-AE21EC6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1" y="240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Snapshot of U.S. Housing Market </a:t>
            </a:r>
            <a:endParaRPr lang="en-SG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A5B72-45E9-4AA8-8C2B-994E45F5CFD7}"/>
              </a:ext>
            </a:extLst>
          </p:cNvPr>
          <p:cNvSpPr/>
          <p:nvPr/>
        </p:nvSpPr>
        <p:spPr>
          <a:xfrm>
            <a:off x="8279296" y="2948729"/>
            <a:ext cx="2077278" cy="176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1C36D-82B6-47DD-ABD7-154644DF5A4D}"/>
              </a:ext>
            </a:extLst>
          </p:cNvPr>
          <p:cNvSpPr txBox="1"/>
          <p:nvPr/>
        </p:nvSpPr>
        <p:spPr>
          <a:xfrm>
            <a:off x="1386601" y="5426910"/>
            <a:ext cx="107625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RHPI - Real House Price Index </a:t>
            </a:r>
            <a:r>
              <a:rPr lang="en-US" sz="1200" b="0" i="1" dirty="0">
                <a:effectLst/>
                <a:latin typeface="Avenir"/>
              </a:rPr>
              <a:t>measures the price changes of single-family properties throughout the U.S. adjusted for the impact of income and interest rate changes on consumer house-buying power over time and across the United States at the national, state and metropolitan area level.</a:t>
            </a:r>
            <a:endParaRPr lang="en-SG" sz="1200" i="1" dirty="0"/>
          </a:p>
          <a:p>
            <a:r>
              <a:rPr lang="en-SG" sz="1200" i="1" dirty="0"/>
              <a:t>Source: </a:t>
            </a:r>
            <a:r>
              <a:rPr lang="en-SG" sz="1200" i="1" dirty="0">
                <a:hlinkClick r:id="rId3"/>
              </a:rPr>
              <a:t>https://www.firstam.com/economics/real-house-price-index/</a:t>
            </a:r>
            <a:endParaRPr lang="en-SG" sz="1200" i="1" dirty="0"/>
          </a:p>
          <a:p>
            <a:endParaRPr lang="en-SG" sz="1400" i="1" dirty="0"/>
          </a:p>
        </p:txBody>
      </p:sp>
    </p:spTree>
    <p:extLst>
      <p:ext uri="{BB962C8B-B14F-4D97-AF65-F5344CB8AC3E}">
        <p14:creationId xmlns:p14="http://schemas.microsoft.com/office/powerpoint/2010/main" val="146087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0A909E-CC71-429E-A8A6-6189E589C935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DA032C6-2795-4DEA-9AC6-18637ED666B2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0DA5B2F-B083-49E8-B0C9-DFF03A58DA84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A14DECF-08D8-4977-B4FB-057028C162F9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65D7531-CF39-493E-A327-1332655D5C78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EBE163E-C8B6-46CD-8533-AE21EC6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1" y="240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Dismal performance of company’s real estate portfolio</a:t>
            </a:r>
            <a:endParaRPr lang="en-SG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1C36D-82B6-47DD-ABD7-154644DF5A4D}"/>
              </a:ext>
            </a:extLst>
          </p:cNvPr>
          <p:cNvSpPr txBox="1"/>
          <p:nvPr/>
        </p:nvSpPr>
        <p:spPr>
          <a:xfrm>
            <a:off x="1391364" y="5601877"/>
            <a:ext cx="10762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RHPI - Real House Price Index </a:t>
            </a:r>
            <a:r>
              <a:rPr lang="en-US" sz="1200" b="0" i="1" dirty="0">
                <a:effectLst/>
                <a:latin typeface="Avenir"/>
              </a:rPr>
              <a:t>measures the price changes of single-family properties throughout the U.S. adjusted for the impact of income and interest rate changes on consumer house-buying power over time and across the United States at the national, state and metropolitan area level.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FC3DF3-37DC-42BF-8E47-2099C024920D}"/>
              </a:ext>
            </a:extLst>
          </p:cNvPr>
          <p:cNvSpPr/>
          <p:nvPr/>
        </p:nvSpPr>
        <p:spPr>
          <a:xfrm>
            <a:off x="2888208" y="2145506"/>
            <a:ext cx="2870857" cy="2566988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- 15.9 %</a:t>
            </a:r>
          </a:p>
          <a:p>
            <a:pPr algn="ctr"/>
            <a:r>
              <a:rPr lang="en-US" b="1" dirty="0"/>
              <a:t>Company’s adjusted</a:t>
            </a:r>
          </a:p>
          <a:p>
            <a:pPr algn="ctr"/>
            <a:r>
              <a:rPr lang="en-US" b="1" dirty="0"/>
              <a:t>YoY real estate portfolio returns</a:t>
            </a:r>
          </a:p>
          <a:p>
            <a:pPr algn="ctr"/>
            <a:endParaRPr lang="en-SG" b="1" dirty="0"/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3DDFFF3C-8573-4C5C-BF71-EF8B6D70B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73" y="2355574"/>
            <a:ext cx="2452280" cy="19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0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0A909E-CC71-429E-A8A6-6189E589C935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DA032C6-2795-4DEA-9AC6-18637ED666B2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0DA5B2F-B083-49E8-B0C9-DFF03A58DA84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A14DECF-08D8-4977-B4FB-057028C162F9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65D7531-CF39-493E-A327-1332655D5C78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EBE163E-C8B6-46CD-8533-AE21EC6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1" y="240886"/>
            <a:ext cx="10515600" cy="1325563"/>
          </a:xfrm>
        </p:spPr>
        <p:txBody>
          <a:bodyPr/>
          <a:lstStyle/>
          <a:p>
            <a:r>
              <a:rPr lang="en-US" sz="3600" dirty="0"/>
              <a:t>Objectives</a:t>
            </a:r>
            <a:endParaRPr lang="en-S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8AF043-040B-467D-B481-FD549C63F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42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Create a regression model to accurately predict Ames residential property sale price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773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9415-9C4E-427D-9364-E5BD370C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Regression Analysis?</a:t>
            </a:r>
            <a:endParaRPr lang="en-SG" sz="3600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B16DE38B-489A-43EC-838F-3D0174B7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3B2193-A96C-433A-A96F-C366F2858C0B}"/>
              </a:ext>
            </a:extLst>
          </p:cNvPr>
          <p:cNvGrpSpPr/>
          <p:nvPr/>
        </p:nvGrpSpPr>
        <p:grpSpPr>
          <a:xfrm>
            <a:off x="8956813" y="1594791"/>
            <a:ext cx="2236304" cy="4230334"/>
            <a:chOff x="8956813" y="1594791"/>
            <a:chExt cx="2236304" cy="423033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5622A87-EF1F-4151-8672-CA5DD133CC5D}"/>
                </a:ext>
              </a:extLst>
            </p:cNvPr>
            <p:cNvSpPr/>
            <p:nvPr/>
          </p:nvSpPr>
          <p:spPr>
            <a:xfrm>
              <a:off x="8956813" y="2177463"/>
              <a:ext cx="2236304" cy="3647662"/>
            </a:xfrm>
            <a:prstGeom prst="roundRect">
              <a:avLst/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69C9AB-87A9-4C3E-8891-BB34E403700F}"/>
                </a:ext>
              </a:extLst>
            </p:cNvPr>
            <p:cNvSpPr txBox="1"/>
            <p:nvPr/>
          </p:nvSpPr>
          <p:spPr>
            <a:xfrm>
              <a:off x="9498640" y="1594791"/>
              <a:ext cx="11526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Output</a:t>
              </a:r>
              <a:endParaRPr lang="en-SG" sz="2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85FEF1-32FC-4811-AFA8-4538EF4E4854}"/>
              </a:ext>
            </a:extLst>
          </p:cNvPr>
          <p:cNvGrpSpPr/>
          <p:nvPr/>
        </p:nvGrpSpPr>
        <p:grpSpPr>
          <a:xfrm>
            <a:off x="998883" y="1594792"/>
            <a:ext cx="2236304" cy="4230333"/>
            <a:chOff x="998883" y="1594792"/>
            <a:chExt cx="2236304" cy="423033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0B8773-5E53-497E-9327-E46714452172}"/>
                </a:ext>
              </a:extLst>
            </p:cNvPr>
            <p:cNvSpPr/>
            <p:nvPr/>
          </p:nvSpPr>
          <p:spPr>
            <a:xfrm>
              <a:off x="998883" y="2177463"/>
              <a:ext cx="2236304" cy="3647662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026D7F-BE7D-4EA4-A1A2-AA53EFD09E80}"/>
                </a:ext>
              </a:extLst>
            </p:cNvPr>
            <p:cNvSpPr txBox="1"/>
            <p:nvPr/>
          </p:nvSpPr>
          <p:spPr>
            <a:xfrm>
              <a:off x="1648471" y="1594792"/>
              <a:ext cx="9108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Input</a:t>
              </a:r>
              <a:endParaRPr lang="en-SG" sz="2400" dirty="0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6C179-525A-4F60-B819-EFA09387783B}"/>
              </a:ext>
            </a:extLst>
          </p:cNvPr>
          <p:cNvCxnSpPr>
            <a:cxnSpLocks/>
          </p:cNvCxnSpPr>
          <p:nvPr/>
        </p:nvCxnSpPr>
        <p:spPr>
          <a:xfrm>
            <a:off x="3195430" y="2286000"/>
            <a:ext cx="2807804" cy="16797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4251ED-D396-4F5F-93E3-08E85E5DC1A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35187" y="3965713"/>
            <a:ext cx="2773017" cy="35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494A6-269B-4F71-AC30-AB5CF763B976}"/>
              </a:ext>
            </a:extLst>
          </p:cNvPr>
          <p:cNvCxnSpPr>
            <a:cxnSpLocks/>
          </p:cNvCxnSpPr>
          <p:nvPr/>
        </p:nvCxnSpPr>
        <p:spPr>
          <a:xfrm flipV="1">
            <a:off x="3165612" y="4001294"/>
            <a:ext cx="2797866" cy="1713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0600890-4EB0-4EAE-A41E-C88157B32B69}"/>
              </a:ext>
            </a:extLst>
          </p:cNvPr>
          <p:cNvSpPr/>
          <p:nvPr/>
        </p:nvSpPr>
        <p:spPr>
          <a:xfrm>
            <a:off x="1381722" y="2653240"/>
            <a:ext cx="745251" cy="7360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F1</a:t>
            </a:r>
            <a:endParaRPr lang="en-S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BBDFB3-7D26-4CD5-AA40-FC9811ACDC59}"/>
              </a:ext>
            </a:extLst>
          </p:cNvPr>
          <p:cNvSpPr/>
          <p:nvPr/>
        </p:nvSpPr>
        <p:spPr>
          <a:xfrm>
            <a:off x="1397052" y="3700161"/>
            <a:ext cx="745251" cy="7360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F2</a:t>
            </a:r>
            <a:endParaRPr lang="en-S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91DE91-157E-44D6-85D2-CE4727347858}"/>
              </a:ext>
            </a:extLst>
          </p:cNvPr>
          <p:cNvSpPr/>
          <p:nvPr/>
        </p:nvSpPr>
        <p:spPr>
          <a:xfrm>
            <a:off x="1397051" y="4747877"/>
            <a:ext cx="745251" cy="7360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F3</a:t>
            </a:r>
            <a:endParaRPr lang="en-SG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09749E-34CA-4538-B8D8-7A0DAD6D2790}"/>
              </a:ext>
            </a:extLst>
          </p:cNvPr>
          <p:cNvSpPr/>
          <p:nvPr/>
        </p:nvSpPr>
        <p:spPr>
          <a:xfrm>
            <a:off x="2320734" y="3125856"/>
            <a:ext cx="745251" cy="7360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F4</a:t>
            </a:r>
            <a:endParaRPr lang="en-S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6512A-F26C-46ED-8E40-CB2114BFB72C}"/>
              </a:ext>
            </a:extLst>
          </p:cNvPr>
          <p:cNvSpPr/>
          <p:nvPr/>
        </p:nvSpPr>
        <p:spPr>
          <a:xfrm>
            <a:off x="2320734" y="4242351"/>
            <a:ext cx="745251" cy="7360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F5</a:t>
            </a:r>
            <a:endParaRPr lang="en-SG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7EEF87-870E-402C-9FFE-FD475D199A2A}"/>
              </a:ext>
            </a:extLst>
          </p:cNvPr>
          <p:cNvSpPr/>
          <p:nvPr/>
        </p:nvSpPr>
        <p:spPr>
          <a:xfrm>
            <a:off x="9428318" y="3286905"/>
            <a:ext cx="1436204" cy="13188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Outcome</a:t>
            </a:r>
          </a:p>
          <a:p>
            <a:pPr algn="ctr"/>
            <a:r>
              <a:rPr lang="en-US" sz="1600" b="1" dirty="0"/>
              <a:t>variable</a:t>
            </a:r>
            <a:endParaRPr lang="en-SG" sz="16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6E4EC3-4F59-46AE-9B1B-F3C0DDD1E7EB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003234" y="3946344"/>
            <a:ext cx="3425084" cy="19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60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0A909E-CC71-429E-A8A6-6189E589C935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DA032C6-2795-4DEA-9AC6-18637ED666B2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0DA5B2F-B083-49E8-B0C9-DFF03A58DA84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A14DECF-08D8-4977-B4FB-057028C162F9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65D7531-CF39-493E-A327-1332655D5C78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EBE163E-C8B6-46CD-8533-AE21EC6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1" y="239157"/>
            <a:ext cx="10515600" cy="1325563"/>
          </a:xfrm>
        </p:spPr>
        <p:txBody>
          <a:bodyPr/>
          <a:lstStyle/>
          <a:p>
            <a:r>
              <a:rPr lang="en-US" sz="3600" dirty="0"/>
              <a:t>Motivations for using Regression Analysis </a:t>
            </a:r>
            <a:endParaRPr lang="en-S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9EF69F-E958-4C15-A61F-06739CE2F899}"/>
              </a:ext>
            </a:extLst>
          </p:cNvPr>
          <p:cNvGrpSpPr/>
          <p:nvPr/>
        </p:nvGrpSpPr>
        <p:grpSpPr>
          <a:xfrm>
            <a:off x="1814248" y="1452938"/>
            <a:ext cx="3648423" cy="4416570"/>
            <a:chOff x="1063656" y="1815268"/>
            <a:chExt cx="3648423" cy="441657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1EC0598-D1CD-4B85-8429-42EC59AB9533}"/>
                </a:ext>
              </a:extLst>
            </p:cNvPr>
            <p:cNvSpPr/>
            <p:nvPr/>
          </p:nvSpPr>
          <p:spPr>
            <a:xfrm>
              <a:off x="1063656" y="1815268"/>
              <a:ext cx="3648423" cy="819150"/>
            </a:xfrm>
            <a:prstGeom prst="round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Traditional</a:t>
              </a:r>
              <a:r>
                <a:rPr lang="en-US" dirty="0"/>
                <a:t> </a:t>
              </a:r>
              <a:endParaRPr lang="en-SG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51EEFC-4EC2-4C05-9511-B21B79B465ED}"/>
                </a:ext>
              </a:extLst>
            </p:cNvPr>
            <p:cNvSpPr/>
            <p:nvPr/>
          </p:nvSpPr>
          <p:spPr>
            <a:xfrm>
              <a:off x="1063656" y="2634418"/>
              <a:ext cx="3648422" cy="3597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Common methods include, sales comparison approach, cost approach and income approach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SG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SG" dirty="0">
                  <a:solidFill>
                    <a:schemeClr val="tx1"/>
                  </a:solidFill>
                </a:rPr>
                <a:t>Useful to some extent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SG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SG" dirty="0">
                  <a:solidFill>
                    <a:schemeClr val="tx1"/>
                  </a:solidFill>
                </a:rPr>
                <a:t>Subjected to human biases such as confirmation and selection bias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SG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E3F72-F04E-4E71-B7BB-3604E558D5C7}"/>
              </a:ext>
            </a:extLst>
          </p:cNvPr>
          <p:cNvGrpSpPr/>
          <p:nvPr/>
        </p:nvGrpSpPr>
        <p:grpSpPr>
          <a:xfrm>
            <a:off x="6961596" y="1452938"/>
            <a:ext cx="3648425" cy="4351513"/>
            <a:chOff x="6991413" y="1656691"/>
            <a:chExt cx="3648425" cy="435151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603926-28E6-4239-BAD9-C744DD01EFA1}"/>
                </a:ext>
              </a:extLst>
            </p:cNvPr>
            <p:cNvSpPr/>
            <p:nvPr/>
          </p:nvSpPr>
          <p:spPr>
            <a:xfrm>
              <a:off x="6991414" y="1656691"/>
              <a:ext cx="3648424" cy="8191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Statistical</a:t>
              </a:r>
              <a:endParaRPr lang="en-SG" sz="24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35DD23-6B60-458E-BCE9-4165BAB3C2D3}"/>
                </a:ext>
              </a:extLst>
            </p:cNvPr>
            <p:cNvSpPr/>
            <p:nvPr/>
          </p:nvSpPr>
          <p:spPr>
            <a:xfrm>
              <a:off x="6991413" y="2475840"/>
              <a:ext cx="3648425" cy="3532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Regression analysis or other more advanced techniques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Flexible and works well with large dataset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More objective and reduce human bias and errors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SG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SG" dirty="0">
                  <a:solidFill>
                    <a:schemeClr val="tx1"/>
                  </a:solidFill>
                </a:rPr>
                <a:t>Allows us to study relationships of independent variables and dependent variable on deeper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98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0A909E-CC71-429E-A8A6-6189E589C935}"/>
              </a:ext>
            </a:extLst>
          </p:cNvPr>
          <p:cNvGrpSpPr/>
          <p:nvPr/>
        </p:nvGrpSpPr>
        <p:grpSpPr>
          <a:xfrm>
            <a:off x="0" y="6100175"/>
            <a:ext cx="12192000" cy="757825"/>
            <a:chOff x="142671" y="5778500"/>
            <a:chExt cx="11968367" cy="1066800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DA032C6-2795-4DEA-9AC6-18637ED666B2}"/>
                </a:ext>
              </a:extLst>
            </p:cNvPr>
            <p:cNvSpPr/>
            <p:nvPr/>
          </p:nvSpPr>
          <p:spPr>
            <a:xfrm>
              <a:off x="2924244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 &amp;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 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0DA5B2F-B083-49E8-B0C9-DFF03A58DA84}"/>
                </a:ext>
              </a:extLst>
            </p:cNvPr>
            <p:cNvSpPr/>
            <p:nvPr/>
          </p:nvSpPr>
          <p:spPr>
            <a:xfrm>
              <a:off x="5796100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Modelling, Selection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Evaluation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A14DECF-08D8-4977-B4FB-057028C162F9}"/>
                </a:ext>
              </a:extLst>
            </p:cNvPr>
            <p:cNvSpPr/>
            <p:nvPr/>
          </p:nvSpPr>
          <p:spPr>
            <a:xfrm>
              <a:off x="8667956" y="5778500"/>
              <a:ext cx="3443082" cy="10668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&amp;</a:t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SG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65D7531-CF39-493E-A327-1332655D5C78}"/>
                </a:ext>
              </a:extLst>
            </p:cNvPr>
            <p:cNvSpPr/>
            <p:nvPr/>
          </p:nvSpPr>
          <p:spPr>
            <a:xfrm>
              <a:off x="142671" y="5778500"/>
              <a:ext cx="3324225" cy="1066799"/>
            </a:xfrm>
            <a:prstGeom prst="homePlate">
              <a:avLst/>
            </a:prstGeom>
            <a:solidFill>
              <a:srgbClr val="FF7C8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Definition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EBE163E-C8B6-46CD-8533-AE21EC6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1" y="240886"/>
            <a:ext cx="10515600" cy="1325563"/>
          </a:xfrm>
        </p:spPr>
        <p:txBody>
          <a:bodyPr/>
          <a:lstStyle/>
          <a:p>
            <a:r>
              <a:rPr lang="en-US" sz="3600" dirty="0"/>
              <a:t>Objectives</a:t>
            </a:r>
            <a:endParaRPr lang="en-S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8AF043-040B-467D-B481-FD549C63F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4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Create a regression model to accurately predict residential property sale price by reducing the incidences of human biases and errors,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Study how influential independent variables are in accounting for variation in sale price in the selected model,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Use it to guide buy/sell/hold recommendations and adjust real estate investment portfolio to maximize returns for shareholders and,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Make recommendations on how model can be fine-tuned with new data.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71567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1466</Words>
  <Application>Microsoft Office PowerPoint</Application>
  <PresentationFormat>Widescreen</PresentationFormat>
  <Paragraphs>345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</vt:lpstr>
      <vt:lpstr>Calibri</vt:lpstr>
      <vt:lpstr>Calibri Light</vt:lpstr>
      <vt:lpstr>Wingdings</vt:lpstr>
      <vt:lpstr>Office Theme</vt:lpstr>
      <vt:lpstr>Improving Real Estate Portfolio’s Returns - Finding Investment Opportunities in Ames Housing Property Market </vt:lpstr>
      <vt:lpstr>Agenda</vt:lpstr>
      <vt:lpstr>Dampening effect of 2008 Global Financial Crisis extends into recovery period</vt:lpstr>
      <vt:lpstr>Snapshot of U.S. Housing Market </vt:lpstr>
      <vt:lpstr>Dismal performance of company’s real estate portfolio</vt:lpstr>
      <vt:lpstr>Objectives</vt:lpstr>
      <vt:lpstr>What is Regression Analysis?</vt:lpstr>
      <vt:lpstr>Motivations for using Regression Analysis 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Workflow</vt:lpstr>
      <vt:lpstr>Evaluation and model selection</vt:lpstr>
      <vt:lpstr>Evaluation of Ridge Regression</vt:lpstr>
      <vt:lpstr>Model Workflow</vt:lpstr>
      <vt:lpstr>Conclusion &amp; Recommendations</vt:lpstr>
      <vt:lpstr>Conclusion &amp; Recommendations</vt:lpstr>
      <vt:lpstr>Going forward</vt:lpstr>
      <vt:lpstr>Going forward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investment opportunities in Ames housing property market</dc:title>
  <dc:creator>Soon Hock Ang</dc:creator>
  <cp:lastModifiedBy>Soon Hock Ang</cp:lastModifiedBy>
  <cp:revision>17</cp:revision>
  <dcterms:created xsi:type="dcterms:W3CDTF">2021-07-14T11:36:52Z</dcterms:created>
  <dcterms:modified xsi:type="dcterms:W3CDTF">2021-07-15T13:41:09Z</dcterms:modified>
</cp:coreProperties>
</file>